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5" r:id="rId2"/>
    <p:sldId id="289" r:id="rId3"/>
    <p:sldId id="292" r:id="rId4"/>
    <p:sldId id="293" r:id="rId5"/>
    <p:sldId id="274" r:id="rId6"/>
    <p:sldId id="290" r:id="rId7"/>
    <p:sldId id="294" r:id="rId8"/>
    <p:sldId id="295" r:id="rId9"/>
    <p:sldId id="282" r:id="rId10"/>
    <p:sldId id="296" r:id="rId11"/>
    <p:sldId id="297" r:id="rId12"/>
    <p:sldId id="283" r:id="rId13"/>
    <p:sldId id="284" r:id="rId14"/>
    <p:sldId id="285" r:id="rId15"/>
    <p:sldId id="286" r:id="rId16"/>
    <p:sldId id="287" r:id="rId17"/>
    <p:sldId id="279" r:id="rId18"/>
    <p:sldId id="281" r:id="rId19"/>
    <p:sldId id="291" r:id="rId20"/>
    <p:sldId id="298" r:id="rId21"/>
    <p:sldId id="300" r:id="rId22"/>
    <p:sldId id="299" r:id="rId23"/>
    <p:sldId id="269" r:id="rId24"/>
    <p:sldId id="3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2197" autoAdjust="0"/>
  </p:normalViewPr>
  <p:slideViewPr>
    <p:cSldViewPr snapToGrid="0">
      <p:cViewPr varScale="1">
        <p:scale>
          <a:sx n="41" d="100"/>
          <a:sy n="41" d="100"/>
        </p:scale>
        <p:origin x="1008" y="43"/>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0" d="100"/>
          <a:sy n="40" d="100"/>
        </p:scale>
        <p:origin x="2189" y="2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01FAA1-A74E-488B-8FDA-9B3A712D8221}" type="doc">
      <dgm:prSet loTypeId="urn:microsoft.com/office/officeart/2005/8/layout/cycle8" loCatId="cycle" qsTypeId="urn:microsoft.com/office/officeart/2005/8/quickstyle/simple1" qsCatId="simple" csTypeId="urn:microsoft.com/office/officeart/2005/8/colors/colorful1" csCatId="colorful" phldr="1"/>
      <dgm:spPr/>
    </dgm:pt>
    <dgm:pt modelId="{1E596545-B394-4DB5-BAF8-5ABA6BF5B9E7}" type="pres">
      <dgm:prSet presAssocID="{8101FAA1-A74E-488B-8FDA-9B3A712D8221}" presName="compositeShape" presStyleCnt="0">
        <dgm:presLayoutVars>
          <dgm:chMax val="7"/>
          <dgm:dir/>
          <dgm:resizeHandles val="exact"/>
        </dgm:presLayoutVars>
      </dgm:prSet>
      <dgm:spPr/>
    </dgm:pt>
  </dgm:ptLst>
  <dgm:cxnLst>
    <dgm:cxn modelId="{8452FFB0-9393-4D38-ACB3-56A1871C0598}" type="presOf" srcId="{8101FAA1-A74E-488B-8FDA-9B3A712D8221}" destId="{1E596545-B394-4DB5-BAF8-5ABA6BF5B9E7}" srcOrd="0"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C0DFD9-43F6-47A5-AA60-AD2948FB74A9}"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n-US"/>
        </a:p>
      </dgm:t>
    </dgm:pt>
    <dgm:pt modelId="{00496187-C6E5-4473-8137-10C86CA7C228}">
      <dgm:prSet phldrT="[Text]" custT="1"/>
      <dgm:spPr/>
      <dgm:t>
        <a:bodyPr/>
        <a:lstStyle/>
        <a:p>
          <a:r>
            <a:rPr lang="en-US" sz="3200" dirty="0"/>
            <a:t>The Learner &amp; Instructional Practices</a:t>
          </a:r>
        </a:p>
      </dgm:t>
    </dgm:pt>
    <dgm:pt modelId="{5B187902-FB09-448C-A925-327DD657EBA9}" type="parTrans" cxnId="{E58DEB41-A65F-4284-A728-E2AC98E4AD32}">
      <dgm:prSet/>
      <dgm:spPr/>
      <dgm:t>
        <a:bodyPr/>
        <a:lstStyle/>
        <a:p>
          <a:endParaRPr lang="en-US"/>
        </a:p>
      </dgm:t>
    </dgm:pt>
    <dgm:pt modelId="{48B746EB-9355-44AA-9E1D-D7C87018747B}" type="sibTrans" cxnId="{E58DEB41-A65F-4284-A728-E2AC98E4AD32}">
      <dgm:prSet/>
      <dgm:spPr/>
      <dgm:t>
        <a:bodyPr/>
        <a:lstStyle/>
        <a:p>
          <a:endParaRPr lang="en-US"/>
        </a:p>
      </dgm:t>
    </dgm:pt>
    <dgm:pt modelId="{D8F482EF-1582-4D2D-965F-1630E04989CC}">
      <dgm:prSet phldrT="[Text]" custT="1"/>
      <dgm:spPr/>
      <dgm:t>
        <a:bodyPr/>
        <a:lstStyle/>
        <a:p>
          <a:r>
            <a:rPr lang="en-US" sz="3200" dirty="0"/>
            <a:t>Instructional Practice</a:t>
          </a:r>
        </a:p>
      </dgm:t>
    </dgm:pt>
    <dgm:pt modelId="{FD7DD3D3-03E9-43BA-B240-398B4DAAA93A}" type="parTrans" cxnId="{0BF4CD99-9C85-43C5-BF1B-20C7DF140A13}">
      <dgm:prSet/>
      <dgm:spPr/>
      <dgm:t>
        <a:bodyPr/>
        <a:lstStyle/>
        <a:p>
          <a:endParaRPr lang="en-US"/>
        </a:p>
      </dgm:t>
    </dgm:pt>
    <dgm:pt modelId="{BFB7E5CF-52CE-456E-851F-841843B9A69C}" type="sibTrans" cxnId="{0BF4CD99-9C85-43C5-BF1B-20C7DF140A13}">
      <dgm:prSet/>
      <dgm:spPr/>
      <dgm:t>
        <a:bodyPr/>
        <a:lstStyle/>
        <a:p>
          <a:endParaRPr lang="en-US"/>
        </a:p>
      </dgm:t>
    </dgm:pt>
    <dgm:pt modelId="{8B59E8C7-1B04-45A9-85DD-20A037016F2C}">
      <dgm:prSet phldrT="[Text]"/>
      <dgm:spPr/>
      <dgm:t>
        <a:bodyPr/>
        <a:lstStyle/>
        <a:p>
          <a:r>
            <a:rPr lang="en-US" dirty="0"/>
            <a:t>Student Learning &amp; Growth</a:t>
          </a:r>
        </a:p>
      </dgm:t>
    </dgm:pt>
    <dgm:pt modelId="{EE44A06C-6AD3-47B3-9F1C-D22ACED53A75}" type="parTrans" cxnId="{3829B1A4-CED7-416A-9495-62B07B71E528}">
      <dgm:prSet/>
      <dgm:spPr/>
      <dgm:t>
        <a:bodyPr/>
        <a:lstStyle/>
        <a:p>
          <a:endParaRPr lang="en-US"/>
        </a:p>
      </dgm:t>
    </dgm:pt>
    <dgm:pt modelId="{0C708107-A3C5-40A7-BCB9-7123F85A6F94}" type="sibTrans" cxnId="{3829B1A4-CED7-416A-9495-62B07B71E528}">
      <dgm:prSet/>
      <dgm:spPr/>
      <dgm:t>
        <a:bodyPr/>
        <a:lstStyle/>
        <a:p>
          <a:endParaRPr lang="en-US"/>
        </a:p>
      </dgm:t>
    </dgm:pt>
    <dgm:pt modelId="{17DD7265-B32E-42CA-88FC-17FCD08C8175}">
      <dgm:prSet phldrT="[Text]" custT="1"/>
      <dgm:spPr/>
      <dgm:t>
        <a:bodyPr/>
        <a:lstStyle/>
        <a:p>
          <a:r>
            <a:rPr lang="en-US" sz="3200" dirty="0"/>
            <a:t>Professional Responsibility</a:t>
          </a:r>
        </a:p>
      </dgm:t>
    </dgm:pt>
    <dgm:pt modelId="{BCB4D6E0-54B2-4FEB-AF2B-77F8BA7D3D54}" type="parTrans" cxnId="{E83E7C61-B52A-421E-B465-0CA38ADA0B1D}">
      <dgm:prSet/>
      <dgm:spPr/>
      <dgm:t>
        <a:bodyPr/>
        <a:lstStyle/>
        <a:p>
          <a:endParaRPr lang="en-US"/>
        </a:p>
      </dgm:t>
    </dgm:pt>
    <dgm:pt modelId="{19E631AD-D5E8-4BC0-8190-26265056EBC9}" type="sibTrans" cxnId="{E83E7C61-B52A-421E-B465-0CA38ADA0B1D}">
      <dgm:prSet/>
      <dgm:spPr/>
      <dgm:t>
        <a:bodyPr/>
        <a:lstStyle/>
        <a:p>
          <a:endParaRPr lang="en-US"/>
        </a:p>
      </dgm:t>
    </dgm:pt>
    <dgm:pt modelId="{F829C626-9D8C-4658-BE2C-77E1DC25F155}" type="pres">
      <dgm:prSet presAssocID="{F6C0DFD9-43F6-47A5-AA60-AD2948FB74A9}" presName="Name0" presStyleCnt="0">
        <dgm:presLayoutVars>
          <dgm:dir/>
          <dgm:resizeHandles val="exact"/>
        </dgm:presLayoutVars>
      </dgm:prSet>
      <dgm:spPr/>
    </dgm:pt>
    <dgm:pt modelId="{BD70AF0B-8F2B-457D-884B-FF45472DCEE0}" type="pres">
      <dgm:prSet presAssocID="{F6C0DFD9-43F6-47A5-AA60-AD2948FB74A9}" presName="cycle" presStyleCnt="0"/>
      <dgm:spPr/>
    </dgm:pt>
    <dgm:pt modelId="{0758366D-F343-48EA-924A-9EC1C59827B8}" type="pres">
      <dgm:prSet presAssocID="{00496187-C6E5-4473-8137-10C86CA7C228}" presName="nodeFirstNode" presStyleLbl="node1" presStyleIdx="0" presStyleCnt="4">
        <dgm:presLayoutVars>
          <dgm:bulletEnabled val="1"/>
        </dgm:presLayoutVars>
      </dgm:prSet>
      <dgm:spPr/>
    </dgm:pt>
    <dgm:pt modelId="{7F22EEF9-D66A-4251-B8F9-EDA2F43CBA0D}" type="pres">
      <dgm:prSet presAssocID="{48B746EB-9355-44AA-9E1D-D7C87018747B}" presName="sibTransFirstNode" presStyleLbl="bgShp" presStyleIdx="0" presStyleCnt="1"/>
      <dgm:spPr/>
    </dgm:pt>
    <dgm:pt modelId="{EF51C38F-265F-449D-B261-CE05D4A3E00C}" type="pres">
      <dgm:prSet presAssocID="{D8F482EF-1582-4D2D-965F-1630E04989CC}" presName="nodeFollowingNodes" presStyleLbl="node1" presStyleIdx="1" presStyleCnt="4">
        <dgm:presLayoutVars>
          <dgm:bulletEnabled val="1"/>
        </dgm:presLayoutVars>
      </dgm:prSet>
      <dgm:spPr/>
    </dgm:pt>
    <dgm:pt modelId="{01138D7F-DDB0-467B-A399-93A452625588}" type="pres">
      <dgm:prSet presAssocID="{8B59E8C7-1B04-45A9-85DD-20A037016F2C}" presName="nodeFollowingNodes" presStyleLbl="node1" presStyleIdx="2" presStyleCnt="4">
        <dgm:presLayoutVars>
          <dgm:bulletEnabled val="1"/>
        </dgm:presLayoutVars>
      </dgm:prSet>
      <dgm:spPr/>
    </dgm:pt>
    <dgm:pt modelId="{9A4AC23A-05DB-4294-ABB5-FB769D2ED672}" type="pres">
      <dgm:prSet presAssocID="{17DD7265-B32E-42CA-88FC-17FCD08C8175}" presName="nodeFollowingNodes" presStyleLbl="node1" presStyleIdx="3" presStyleCnt="4">
        <dgm:presLayoutVars>
          <dgm:bulletEnabled val="1"/>
        </dgm:presLayoutVars>
      </dgm:prSet>
      <dgm:spPr/>
    </dgm:pt>
  </dgm:ptLst>
  <dgm:cxnLst>
    <dgm:cxn modelId="{EB26B806-8295-4EA8-AC6C-2C140A0B09EB}" type="presOf" srcId="{D8F482EF-1582-4D2D-965F-1630E04989CC}" destId="{EF51C38F-265F-449D-B261-CE05D4A3E00C}" srcOrd="0" destOrd="0" presId="urn:microsoft.com/office/officeart/2005/8/layout/cycle3"/>
    <dgm:cxn modelId="{E6550E0D-4FD0-4DCE-BA78-4BA9FA079D0D}" type="presOf" srcId="{48B746EB-9355-44AA-9E1D-D7C87018747B}" destId="{7F22EEF9-D66A-4251-B8F9-EDA2F43CBA0D}" srcOrd="0" destOrd="0" presId="urn:microsoft.com/office/officeart/2005/8/layout/cycle3"/>
    <dgm:cxn modelId="{E83E7C61-B52A-421E-B465-0CA38ADA0B1D}" srcId="{F6C0DFD9-43F6-47A5-AA60-AD2948FB74A9}" destId="{17DD7265-B32E-42CA-88FC-17FCD08C8175}" srcOrd="3" destOrd="0" parTransId="{BCB4D6E0-54B2-4FEB-AF2B-77F8BA7D3D54}" sibTransId="{19E631AD-D5E8-4BC0-8190-26265056EBC9}"/>
    <dgm:cxn modelId="{E58DEB41-A65F-4284-A728-E2AC98E4AD32}" srcId="{F6C0DFD9-43F6-47A5-AA60-AD2948FB74A9}" destId="{00496187-C6E5-4473-8137-10C86CA7C228}" srcOrd="0" destOrd="0" parTransId="{5B187902-FB09-448C-A925-327DD657EBA9}" sibTransId="{48B746EB-9355-44AA-9E1D-D7C87018747B}"/>
    <dgm:cxn modelId="{324E7E46-01C6-4337-8E12-D46D8171B7F4}" type="presOf" srcId="{8B59E8C7-1B04-45A9-85DD-20A037016F2C}" destId="{01138D7F-DDB0-467B-A399-93A452625588}" srcOrd="0" destOrd="0" presId="urn:microsoft.com/office/officeart/2005/8/layout/cycle3"/>
    <dgm:cxn modelId="{6E67C971-C273-431E-887E-4A30A4B462B6}" type="presOf" srcId="{F6C0DFD9-43F6-47A5-AA60-AD2948FB74A9}" destId="{F829C626-9D8C-4658-BE2C-77E1DC25F155}" srcOrd="0" destOrd="0" presId="urn:microsoft.com/office/officeart/2005/8/layout/cycle3"/>
    <dgm:cxn modelId="{0BF4CD99-9C85-43C5-BF1B-20C7DF140A13}" srcId="{F6C0DFD9-43F6-47A5-AA60-AD2948FB74A9}" destId="{D8F482EF-1582-4D2D-965F-1630E04989CC}" srcOrd="1" destOrd="0" parTransId="{FD7DD3D3-03E9-43BA-B240-398B4DAAA93A}" sibTransId="{BFB7E5CF-52CE-456E-851F-841843B9A69C}"/>
    <dgm:cxn modelId="{3829B1A4-CED7-416A-9495-62B07B71E528}" srcId="{F6C0DFD9-43F6-47A5-AA60-AD2948FB74A9}" destId="{8B59E8C7-1B04-45A9-85DD-20A037016F2C}" srcOrd="2" destOrd="0" parTransId="{EE44A06C-6AD3-47B3-9F1C-D22ACED53A75}" sibTransId="{0C708107-A3C5-40A7-BCB9-7123F85A6F94}"/>
    <dgm:cxn modelId="{EB1B47AB-E67D-4469-BA6E-A5307BC4F7E2}" type="presOf" srcId="{17DD7265-B32E-42CA-88FC-17FCD08C8175}" destId="{9A4AC23A-05DB-4294-ABB5-FB769D2ED672}" srcOrd="0" destOrd="0" presId="urn:microsoft.com/office/officeart/2005/8/layout/cycle3"/>
    <dgm:cxn modelId="{C0D115ED-C86E-43D1-8C07-8FCE4A75D4EC}" type="presOf" srcId="{00496187-C6E5-4473-8137-10C86CA7C228}" destId="{0758366D-F343-48EA-924A-9EC1C59827B8}" srcOrd="0" destOrd="0" presId="urn:microsoft.com/office/officeart/2005/8/layout/cycle3"/>
    <dgm:cxn modelId="{B64F4604-E488-4C73-9987-6EA60230802E}" type="presParOf" srcId="{F829C626-9D8C-4658-BE2C-77E1DC25F155}" destId="{BD70AF0B-8F2B-457D-884B-FF45472DCEE0}" srcOrd="0" destOrd="0" presId="urn:microsoft.com/office/officeart/2005/8/layout/cycle3"/>
    <dgm:cxn modelId="{B3DD66E7-1797-4E8B-99FB-F3835F82EC60}" type="presParOf" srcId="{BD70AF0B-8F2B-457D-884B-FF45472DCEE0}" destId="{0758366D-F343-48EA-924A-9EC1C59827B8}" srcOrd="0" destOrd="0" presId="urn:microsoft.com/office/officeart/2005/8/layout/cycle3"/>
    <dgm:cxn modelId="{F9AB9B64-78BD-426A-8D4D-D2BEB7A26325}" type="presParOf" srcId="{BD70AF0B-8F2B-457D-884B-FF45472DCEE0}" destId="{7F22EEF9-D66A-4251-B8F9-EDA2F43CBA0D}" srcOrd="1" destOrd="0" presId="urn:microsoft.com/office/officeart/2005/8/layout/cycle3"/>
    <dgm:cxn modelId="{02F3138C-C3FE-4BB9-AF64-369B5A801C36}" type="presParOf" srcId="{BD70AF0B-8F2B-457D-884B-FF45472DCEE0}" destId="{EF51C38F-265F-449D-B261-CE05D4A3E00C}" srcOrd="2" destOrd="0" presId="urn:microsoft.com/office/officeart/2005/8/layout/cycle3"/>
    <dgm:cxn modelId="{B25BB4C1-2EC5-424B-92FF-61523DDF447C}" type="presParOf" srcId="{BD70AF0B-8F2B-457D-884B-FF45472DCEE0}" destId="{01138D7F-DDB0-467B-A399-93A452625588}" srcOrd="3" destOrd="0" presId="urn:microsoft.com/office/officeart/2005/8/layout/cycle3"/>
    <dgm:cxn modelId="{8EEDB276-93D4-4AFD-945D-3DF463EAE9FA}" type="presParOf" srcId="{BD70AF0B-8F2B-457D-884B-FF45472DCEE0}" destId="{9A4AC23A-05DB-4294-ABB5-FB769D2ED672}" srcOrd="4"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2EEF9-D66A-4251-B8F9-EDA2F43CBA0D}">
      <dsp:nvSpPr>
        <dsp:cNvPr id="0" name=""/>
        <dsp:cNvSpPr/>
      </dsp:nvSpPr>
      <dsp:spPr>
        <a:xfrm>
          <a:off x="1541412" y="-112406"/>
          <a:ext cx="4763183" cy="4763183"/>
        </a:xfrm>
        <a:prstGeom prst="circularArrow">
          <a:avLst>
            <a:gd name="adj1" fmla="val 4668"/>
            <a:gd name="adj2" fmla="val 272909"/>
            <a:gd name="adj3" fmla="val 12902163"/>
            <a:gd name="adj4" fmla="val 17982759"/>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58366D-F343-48EA-924A-9EC1C59827B8}">
      <dsp:nvSpPr>
        <dsp:cNvPr id="0" name=""/>
        <dsp:cNvSpPr/>
      </dsp:nvSpPr>
      <dsp:spPr>
        <a:xfrm>
          <a:off x="2365678" y="1004"/>
          <a:ext cx="3114650" cy="15573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The Learner &amp; Instructional Practices</a:t>
          </a:r>
        </a:p>
      </dsp:txBody>
      <dsp:txXfrm>
        <a:off x="2441700" y="77026"/>
        <a:ext cx="2962606" cy="1405281"/>
      </dsp:txXfrm>
    </dsp:sp>
    <dsp:sp modelId="{EF51C38F-265F-449D-B261-CE05D4A3E00C}">
      <dsp:nvSpPr>
        <dsp:cNvPr id="0" name=""/>
        <dsp:cNvSpPr/>
      </dsp:nvSpPr>
      <dsp:spPr>
        <a:xfrm>
          <a:off x="4075977" y="1711303"/>
          <a:ext cx="3114650" cy="1557325"/>
        </a:xfrm>
        <a:prstGeom prst="roundRect">
          <a:avLst/>
        </a:prstGeom>
        <a:solidFill>
          <a:schemeClr val="accent2">
            <a:hueOff val="3113189"/>
            <a:satOff val="7378"/>
            <a:lumOff val="-4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Instructional Practice</a:t>
          </a:r>
        </a:p>
      </dsp:txBody>
      <dsp:txXfrm>
        <a:off x="4151999" y="1787325"/>
        <a:ext cx="2962606" cy="1405281"/>
      </dsp:txXfrm>
    </dsp:sp>
    <dsp:sp modelId="{01138D7F-DDB0-467B-A399-93A452625588}">
      <dsp:nvSpPr>
        <dsp:cNvPr id="0" name=""/>
        <dsp:cNvSpPr/>
      </dsp:nvSpPr>
      <dsp:spPr>
        <a:xfrm>
          <a:off x="2365678" y="3421603"/>
          <a:ext cx="3114650" cy="1557325"/>
        </a:xfrm>
        <a:prstGeom prst="roundRect">
          <a:avLst/>
        </a:prstGeom>
        <a:solidFill>
          <a:schemeClr val="accent2">
            <a:hueOff val="6226378"/>
            <a:satOff val="14756"/>
            <a:lumOff val="-84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Student Learning &amp; Growth</a:t>
          </a:r>
        </a:p>
      </dsp:txBody>
      <dsp:txXfrm>
        <a:off x="2441700" y="3497625"/>
        <a:ext cx="2962606" cy="1405281"/>
      </dsp:txXfrm>
    </dsp:sp>
    <dsp:sp modelId="{9A4AC23A-05DB-4294-ABB5-FB769D2ED672}">
      <dsp:nvSpPr>
        <dsp:cNvPr id="0" name=""/>
        <dsp:cNvSpPr/>
      </dsp:nvSpPr>
      <dsp:spPr>
        <a:xfrm>
          <a:off x="655379" y="1711303"/>
          <a:ext cx="3114650" cy="1557325"/>
        </a:xfrm>
        <a:prstGeom prst="roundRect">
          <a:avLst/>
        </a:prstGeom>
        <a:solidFill>
          <a:schemeClr val="accent2">
            <a:hueOff val="9339567"/>
            <a:satOff val="22134"/>
            <a:lumOff val="-12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Professional Responsibility</a:t>
          </a:r>
        </a:p>
      </dsp:txBody>
      <dsp:txXfrm>
        <a:off x="731401" y="1787325"/>
        <a:ext cx="2962606" cy="1405281"/>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1/28/2018</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1/28/2018</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1"/>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year, a new beginning! It’s time to create, build, and collaborate together on something new. </a:t>
            </a:r>
          </a:p>
        </p:txBody>
      </p:sp>
      <p:sp>
        <p:nvSpPr>
          <p:cNvPr id="4" name="Slide Number Placeholder 3"/>
          <p:cNvSpPr>
            <a:spLocks noGrp="1"/>
          </p:cNvSpPr>
          <p:nvPr>
            <p:ph type="sldNum" sz="quarter" idx="10"/>
          </p:nvPr>
        </p:nvSpPr>
        <p:spPr/>
        <p:txBody>
          <a:bodyPr/>
          <a:lstStyle/>
          <a:p>
            <a:fld id="{7FB667E1-E601-4AAF-B95C-B25720D70A60}" type="slidenum">
              <a:rPr lang="en-US" smtClean="0"/>
              <a:t>1</a:t>
            </a:fld>
            <a:endParaRPr lang="en-US" dirty="0"/>
          </a:p>
        </p:txBody>
      </p:sp>
    </p:spTree>
    <p:extLst>
      <p:ext uri="{BB962C8B-B14F-4D97-AF65-F5344CB8AC3E}">
        <p14:creationId xmlns:p14="http://schemas.microsoft.com/office/powerpoint/2010/main" val="2189619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defines these standards? How do we demonstrate these standards everyday? What should our clear descriptors be for meeting these standards? Let’s begin these conversations, and begin to complete our framework. We might even need to add more domains, after we gain more input from all of you. At least, we have something to start the conversation with.</a:t>
            </a:r>
          </a:p>
        </p:txBody>
      </p:sp>
      <p:sp>
        <p:nvSpPr>
          <p:cNvPr id="4" name="Slide Number Placeholder 3"/>
          <p:cNvSpPr>
            <a:spLocks noGrp="1"/>
          </p:cNvSpPr>
          <p:nvPr>
            <p:ph type="sldNum" sz="quarter" idx="10"/>
          </p:nvPr>
        </p:nvSpPr>
        <p:spPr/>
        <p:txBody>
          <a:bodyPr/>
          <a:lstStyle/>
          <a:p>
            <a:fld id="{7FB667E1-E601-4AAF-B95C-B25720D70A60}" type="slidenum">
              <a:rPr lang="en-US" smtClean="0"/>
              <a:t>13</a:t>
            </a:fld>
            <a:endParaRPr lang="en-US" dirty="0"/>
          </a:p>
        </p:txBody>
      </p:sp>
    </p:spTree>
    <p:extLst>
      <p:ext uri="{BB962C8B-B14F-4D97-AF65-F5344CB8AC3E}">
        <p14:creationId xmlns:p14="http://schemas.microsoft.com/office/powerpoint/2010/main" val="1470563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start brainstorming as we go through these lists. Feel free to start writing down what these standards and domains mean to you, as a teacher in our virtual environment, and how we can seek evidence of these items for evaluation.</a:t>
            </a:r>
          </a:p>
        </p:txBody>
      </p:sp>
      <p:sp>
        <p:nvSpPr>
          <p:cNvPr id="4" name="Slide Number Placeholder 3"/>
          <p:cNvSpPr>
            <a:spLocks noGrp="1"/>
          </p:cNvSpPr>
          <p:nvPr>
            <p:ph type="sldNum" sz="quarter" idx="10"/>
          </p:nvPr>
        </p:nvSpPr>
        <p:spPr/>
        <p:txBody>
          <a:bodyPr/>
          <a:lstStyle/>
          <a:p>
            <a:fld id="{7FB667E1-E601-4AAF-B95C-B25720D70A60}" type="slidenum">
              <a:rPr lang="en-US" smtClean="0"/>
              <a:t>14</a:t>
            </a:fld>
            <a:endParaRPr lang="en-US" dirty="0"/>
          </a:p>
        </p:txBody>
      </p:sp>
    </p:spTree>
    <p:extLst>
      <p:ext uri="{BB962C8B-B14F-4D97-AF65-F5344CB8AC3E}">
        <p14:creationId xmlns:p14="http://schemas.microsoft.com/office/powerpoint/2010/main" val="347241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thinking about what standards we would like to have for teachers, we also need to consider our other staff members, who don’t have the traditional teacher-role. Our support staff, such as: our school counselor, high school advisors, etc. The Leadership Team will be working closely with them to create an evaluation system that makes sense for their school roles, as well. </a:t>
            </a:r>
          </a:p>
        </p:txBody>
      </p:sp>
      <p:sp>
        <p:nvSpPr>
          <p:cNvPr id="4" name="Slide Number Placeholder 3"/>
          <p:cNvSpPr>
            <a:spLocks noGrp="1"/>
          </p:cNvSpPr>
          <p:nvPr>
            <p:ph type="sldNum" sz="quarter" idx="10"/>
          </p:nvPr>
        </p:nvSpPr>
        <p:spPr/>
        <p:txBody>
          <a:bodyPr/>
          <a:lstStyle/>
          <a:p>
            <a:fld id="{7FB667E1-E601-4AAF-B95C-B25720D70A60}" type="slidenum">
              <a:rPr lang="en-US" smtClean="0"/>
              <a:t>15</a:t>
            </a:fld>
            <a:endParaRPr lang="en-US" dirty="0"/>
          </a:p>
        </p:txBody>
      </p:sp>
    </p:spTree>
    <p:extLst>
      <p:ext uri="{BB962C8B-B14F-4D97-AF65-F5344CB8AC3E}">
        <p14:creationId xmlns:p14="http://schemas.microsoft.com/office/powerpoint/2010/main" val="361322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this is a work in progress, and we need your ideas and input to complete it. Our school’s Leadership Team had the idea of adding in our SLG Goals into this last category, since it is something that we are already required to do in order to be in compliance with “The Race to the Top” initiatives. We can take a quick look at these requirements by going to http://www.oregon.gov/ode/educator-resources/educator_effectiveness/Pages/default.aspx.</a:t>
            </a:r>
          </a:p>
        </p:txBody>
      </p:sp>
      <p:sp>
        <p:nvSpPr>
          <p:cNvPr id="4" name="Slide Number Placeholder 3"/>
          <p:cNvSpPr>
            <a:spLocks noGrp="1"/>
          </p:cNvSpPr>
          <p:nvPr>
            <p:ph type="sldNum" sz="quarter" idx="10"/>
          </p:nvPr>
        </p:nvSpPr>
        <p:spPr/>
        <p:txBody>
          <a:bodyPr/>
          <a:lstStyle/>
          <a:p>
            <a:fld id="{7FB667E1-E601-4AAF-B95C-B25720D70A60}" type="slidenum">
              <a:rPr lang="en-US" smtClean="0"/>
              <a:t>16</a:t>
            </a:fld>
            <a:endParaRPr lang="en-US" dirty="0"/>
          </a:p>
        </p:txBody>
      </p:sp>
    </p:spTree>
    <p:extLst>
      <p:ext uri="{BB962C8B-B14F-4D97-AF65-F5344CB8AC3E}">
        <p14:creationId xmlns:p14="http://schemas.microsoft.com/office/powerpoint/2010/main" val="286782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current timeline for implementing these changes next year. This is exciting for us to be able to move more towards an evaluation process that is more educational than corporate. </a:t>
            </a:r>
          </a:p>
        </p:txBody>
      </p:sp>
      <p:sp>
        <p:nvSpPr>
          <p:cNvPr id="4" name="Slide Number Placeholder 3"/>
          <p:cNvSpPr>
            <a:spLocks noGrp="1"/>
          </p:cNvSpPr>
          <p:nvPr>
            <p:ph type="sldNum" sz="quarter" idx="10"/>
          </p:nvPr>
        </p:nvSpPr>
        <p:spPr/>
        <p:txBody>
          <a:bodyPr/>
          <a:lstStyle/>
          <a:p>
            <a:fld id="{7FB667E1-E601-4AAF-B95C-B25720D70A60}" type="slidenum">
              <a:rPr lang="en-US" smtClean="0"/>
              <a:t>17</a:t>
            </a:fld>
            <a:endParaRPr lang="en-US" dirty="0"/>
          </a:p>
        </p:txBody>
      </p:sp>
    </p:spTree>
    <p:extLst>
      <p:ext uri="{BB962C8B-B14F-4D97-AF65-F5344CB8AC3E}">
        <p14:creationId xmlns:p14="http://schemas.microsoft.com/office/powerpoint/2010/main" val="1428468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18</a:t>
            </a:fld>
            <a:endParaRPr lang="en-US" dirty="0"/>
          </a:p>
        </p:txBody>
      </p:sp>
    </p:spTree>
    <p:extLst>
      <p:ext uri="{BB962C8B-B14F-4D97-AF65-F5344CB8AC3E}">
        <p14:creationId xmlns:p14="http://schemas.microsoft.com/office/powerpoint/2010/main" val="859143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20</a:t>
            </a:fld>
            <a:endParaRPr lang="en-US" dirty="0"/>
          </a:p>
        </p:txBody>
      </p:sp>
    </p:spTree>
    <p:extLst>
      <p:ext uri="{BB962C8B-B14F-4D97-AF65-F5344CB8AC3E}">
        <p14:creationId xmlns:p14="http://schemas.microsoft.com/office/powerpoint/2010/main" val="343593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our school district mission again. This mission statement and other district information can by found at http://www.santiam.k12.or.us/documents/StrategicPlan2014-DrafttoPublish.pdf.</a:t>
            </a:r>
          </a:p>
        </p:txBody>
      </p:sp>
      <p:sp>
        <p:nvSpPr>
          <p:cNvPr id="4" name="Slide Number Placeholder 3"/>
          <p:cNvSpPr>
            <a:spLocks noGrp="1"/>
          </p:cNvSpPr>
          <p:nvPr>
            <p:ph type="sldNum" sz="quarter" idx="10"/>
          </p:nvPr>
        </p:nvSpPr>
        <p:spPr/>
        <p:txBody>
          <a:bodyPr/>
          <a:lstStyle/>
          <a:p>
            <a:fld id="{7FB667E1-E601-4AAF-B95C-B25720D70A60}" type="slidenum">
              <a:rPr lang="en-US" smtClean="0"/>
              <a:t>21</a:t>
            </a:fld>
            <a:endParaRPr lang="en-US" dirty="0"/>
          </a:p>
        </p:txBody>
      </p:sp>
    </p:spTree>
    <p:extLst>
      <p:ext uri="{BB962C8B-B14F-4D97-AF65-F5344CB8AC3E}">
        <p14:creationId xmlns:p14="http://schemas.microsoft.com/office/powerpoint/2010/main" val="2627964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will school leaders be evaluated? How will school leaders support staff, teachers, students, and families? Let’s review the “Oregon Educational Leadership/Administrator Standards”. (1) An educational leader integrates principles of cultural competency and equitable practice and promotes the success of every student by facilitating the development, articulation, implementation, and stewardship of a vision of learning that is shared and supported by stakeholders. (2) An educational leader integrates principles of cultural competency and equitable practice and promotes the success of every student by sustaining a positive school culture and instructional program conducive to student learning and staff professional growth.(3) An educational leader integrates principles of cultural competency and equitable practice and promotes the success of every student by ensuring management of the organization, operation, and resources for a safe, efficient, and effective learning environment. (4) An educational leader integrates principles of cultural competency and equitable practice and promotes the success of every student by collaborating with faculty and community members, responding to diverse community interests and needs, and mobilizing community resources in order to demonstrate and promote ethical standards of democracy, equity, diversity, and excellence, and to promote communication among diverse groups. (5) An educational leader integrates principles of cultural competency and equitable practice and promotes the success of every student by acting with integrity, fairness, and in an ethical manner. (6) An educational leader integrates principles of cultural competency and equitable practice and promotes the success of every student by understanding, responding to, and influencing the larger political, social, economic, legal, and cultural context. If you would like to read about these standards more in depth and see the descriptors for yourself, you can access them at http://www.ode.state.or.us/wma/teachlearn/educatoreffectiveness/or-admin-standards.pdf. It’s clear that we need to make some revisions to our Leadership Evaluations, as well. Especially, in the area of cultural competency and equitable practice. Thank you for attending today, and I look forward to collaborating with all of you to make our new and improved evaluation system for next year. </a:t>
            </a:r>
          </a:p>
        </p:txBody>
      </p:sp>
      <p:sp>
        <p:nvSpPr>
          <p:cNvPr id="4" name="Slide Number Placeholder 3"/>
          <p:cNvSpPr>
            <a:spLocks noGrp="1"/>
          </p:cNvSpPr>
          <p:nvPr>
            <p:ph type="sldNum" sz="quarter" idx="10"/>
          </p:nvPr>
        </p:nvSpPr>
        <p:spPr/>
        <p:txBody>
          <a:bodyPr/>
          <a:lstStyle/>
          <a:p>
            <a:fld id="{7FB667E1-E601-4AAF-B95C-B25720D70A60}" type="slidenum">
              <a:rPr lang="en-US" smtClean="0"/>
              <a:t>22</a:t>
            </a:fld>
            <a:endParaRPr lang="en-US" dirty="0"/>
          </a:p>
        </p:txBody>
      </p:sp>
    </p:spTree>
    <p:extLst>
      <p:ext uri="{BB962C8B-B14F-4D97-AF65-F5344CB8AC3E}">
        <p14:creationId xmlns:p14="http://schemas.microsoft.com/office/powerpoint/2010/main" val="3940726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24</a:t>
            </a:fld>
            <a:endParaRPr lang="en-US" dirty="0"/>
          </a:p>
        </p:txBody>
      </p:sp>
    </p:spTree>
    <p:extLst>
      <p:ext uri="{BB962C8B-B14F-4D97-AF65-F5344CB8AC3E}">
        <p14:creationId xmlns:p14="http://schemas.microsoft.com/office/powerpoint/2010/main" val="217182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dirty="0"/>
          </a:p>
        </p:txBody>
      </p:sp>
    </p:spTree>
    <p:extLst>
      <p:ext uri="{BB962C8B-B14F-4D97-AF65-F5344CB8AC3E}">
        <p14:creationId xmlns:p14="http://schemas.microsoft.com/office/powerpoint/2010/main" val="243226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numerous ways, in which we strive hard every day to fulfill our school mission and to ensure that we are serving our students and families. This year, we need to work together to dive deeper into taking a closer look at how we can encompass a new evaluation system that will align with our state’s requirements, but will also take into account our unique virtual environment. </a:t>
            </a:r>
          </a:p>
        </p:txBody>
      </p:sp>
      <p:sp>
        <p:nvSpPr>
          <p:cNvPr id="4" name="Slide Number Placeholder 3"/>
          <p:cNvSpPr>
            <a:spLocks noGrp="1"/>
          </p:cNvSpPr>
          <p:nvPr>
            <p:ph type="sldNum" sz="quarter" idx="10"/>
          </p:nvPr>
        </p:nvSpPr>
        <p:spPr/>
        <p:txBody>
          <a:bodyPr/>
          <a:lstStyle/>
          <a:p>
            <a:fld id="{7FB667E1-E601-4AAF-B95C-B25720D70A60}" type="slidenum">
              <a:rPr lang="en-US" smtClean="0"/>
              <a:t>5</a:t>
            </a:fld>
            <a:endParaRPr lang="en-US" dirty="0"/>
          </a:p>
        </p:txBody>
      </p:sp>
    </p:spTree>
    <p:extLst>
      <p:ext uri="{BB962C8B-B14F-4D97-AF65-F5344CB8AC3E}">
        <p14:creationId xmlns:p14="http://schemas.microsoft.com/office/powerpoint/2010/main" val="531328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criteria for teacher evaluations and leaders should be “based on a research-based set of teaching standards” (Danielson &amp; McGreal, p. 78). The criteria should also be centered around standards that allow educational professionals to demonstrate their mastery and knowledge of the standards. Another important aspect of this criteria, is that it should also take into consideration the experience levels of teachers and leaders, allowing them to be able to receive support, feedback, and professional growth opportunities that are meaningful and helpful—at their specific level, or levels. </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7</a:t>
            </a:fld>
            <a:endParaRPr lang="en-US" dirty="0"/>
          </a:p>
        </p:txBody>
      </p:sp>
    </p:spTree>
    <p:extLst>
      <p:ext uri="{BB962C8B-B14F-4D97-AF65-F5344CB8AC3E}">
        <p14:creationId xmlns:p14="http://schemas.microsoft.com/office/powerpoint/2010/main" val="1442391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this, the agreed upon criteria should, “define teaching in the district, and reflect the district’s educational philosophy” (Danielson &amp; McGreal, 2000, p. 71). According to Danielson and McGreal, (2000) the agreed upon evaluation criteria should also provide the following: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evaluative criteria, including the relative weights of each.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Descriptions of levels of performance on each criterion.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General recommendations regarding the expectations for performance of teacher at different stages in their careers.</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8</a:t>
            </a:fld>
            <a:endParaRPr lang="en-US" dirty="0"/>
          </a:p>
        </p:txBody>
      </p:sp>
    </p:spTree>
    <p:extLst>
      <p:ext uri="{BB962C8B-B14F-4D97-AF65-F5344CB8AC3E}">
        <p14:creationId xmlns:p14="http://schemas.microsoft.com/office/powerpoint/2010/main" val="371575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Oregon Connections Academy’s evaluation system will include multiple measures to evaluate teacher performance and effectiveness. </a:t>
            </a:r>
            <a:r>
              <a:rPr lang="en-US" dirty="0"/>
              <a:t>Let’s break this down into something that is more measurable and that makes sense for our virtual teaching environment. </a:t>
            </a:r>
          </a:p>
        </p:txBody>
      </p:sp>
      <p:sp>
        <p:nvSpPr>
          <p:cNvPr id="4" name="Slide Number Placeholder 3"/>
          <p:cNvSpPr>
            <a:spLocks noGrp="1"/>
          </p:cNvSpPr>
          <p:nvPr>
            <p:ph type="sldNum" sz="quarter" idx="10"/>
          </p:nvPr>
        </p:nvSpPr>
        <p:spPr/>
        <p:txBody>
          <a:bodyPr/>
          <a:lstStyle/>
          <a:p>
            <a:fld id="{7FB667E1-E601-4AAF-B95C-B25720D70A60}" type="slidenum">
              <a:rPr lang="en-US" smtClean="0"/>
              <a:t>9</a:t>
            </a:fld>
            <a:endParaRPr lang="en-US" dirty="0"/>
          </a:p>
        </p:txBody>
      </p:sp>
    </p:spTree>
    <p:extLst>
      <p:ext uri="{BB962C8B-B14F-4D97-AF65-F5344CB8AC3E}">
        <p14:creationId xmlns:p14="http://schemas.microsoft.com/office/powerpoint/2010/main" val="4201523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most common and typical sources of evidence that should be used for these evaluations are: student performance, classroom observations, and student growth. It is important to use multiple measures of evaluation, to accurately evaluate an educator. According to Tomal, et al. (2015), “Significant changes are being implemented that place greater emphasis on using multiple measures of assessment and professional learning and growth of teachers” (p. 95). </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10</a:t>
            </a:fld>
            <a:endParaRPr lang="en-US" dirty="0"/>
          </a:p>
        </p:txBody>
      </p:sp>
    </p:spTree>
    <p:extLst>
      <p:ext uri="{BB962C8B-B14F-4D97-AF65-F5344CB8AC3E}">
        <p14:creationId xmlns:p14="http://schemas.microsoft.com/office/powerpoint/2010/main" val="4217471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this, there are two categories of assessments, formative and summative. Formative assessments are frequent and ongoing, during these assessments informal feedback is given to the teacher by the supervisor. This type of assessment is supposed to create rapport without the fear of being judged, since the purpose of it is intended to provide informal feedback and create a coaching-type of environment. Summative evaluations, “consist of a combination of a rating assessment and narrative sections for adding comments on the evaluation form” (Tomal, et al., 2000, p. 101). Summative assessments are usually given once a year for teachers/employees.</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11</a:t>
            </a:fld>
            <a:endParaRPr lang="en-US" dirty="0"/>
          </a:p>
        </p:txBody>
      </p:sp>
    </p:spTree>
    <p:extLst>
      <p:ext uri="{BB962C8B-B14F-4D97-AF65-F5344CB8AC3E}">
        <p14:creationId xmlns:p14="http://schemas.microsoft.com/office/powerpoint/2010/main" val="2893755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years past, our school has struggled to create an evaluation system that was meaningful and relevant to our virtual environment. Recently, in collaboration with our virtual school’s leadership team, we have created a framework that makes sense and is useful for evaluating what we consider to be “quality-top notch teaching” in an online environment. We are still working on this process and need your help in defining the standards that make up these domains. Along, with the descriptions of specific evidence on what to look for in our staff evaluations. </a:t>
            </a:r>
          </a:p>
        </p:txBody>
      </p:sp>
      <p:sp>
        <p:nvSpPr>
          <p:cNvPr id="4" name="Slide Number Placeholder 3"/>
          <p:cNvSpPr>
            <a:spLocks noGrp="1"/>
          </p:cNvSpPr>
          <p:nvPr>
            <p:ph type="sldNum" sz="quarter" idx="10"/>
          </p:nvPr>
        </p:nvSpPr>
        <p:spPr/>
        <p:txBody>
          <a:bodyPr/>
          <a:lstStyle/>
          <a:p>
            <a:fld id="{7FB667E1-E601-4AAF-B95C-B25720D70A60}" type="slidenum">
              <a:rPr lang="en-US" smtClean="0"/>
              <a:t>12</a:t>
            </a:fld>
            <a:endParaRPr lang="en-US" dirty="0"/>
          </a:p>
        </p:txBody>
      </p:sp>
    </p:spTree>
    <p:extLst>
      <p:ext uri="{BB962C8B-B14F-4D97-AF65-F5344CB8AC3E}">
        <p14:creationId xmlns:p14="http://schemas.microsoft.com/office/powerpoint/2010/main" val="514690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1/28/2018</a:t>
            </a:fld>
            <a:endParaRP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9E583DDF-CA54-461A-A486-592D2374C532}" type="datetimeFigureOut">
              <a:rPr lang="en-US"/>
              <a:t>1/28/2018</a:t>
            </a:fld>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9E583DDF-CA54-461A-A486-592D2374C532}" type="datetimeFigureOut">
              <a:rPr lang="en-US"/>
              <a:t>1/28/2018</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9E583DDF-CA54-461A-A486-592D2374C532}" type="datetimeFigureOut">
              <a:rPr lang="en-US"/>
              <a:t>1/28/2018</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9E583DDF-CA54-461A-A486-592D2374C532}" type="datetimeFigureOut">
              <a:rPr lang="en-US"/>
              <a:t>1/28/2018</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8" name="Rectangle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9E583DDF-CA54-461A-A486-592D2374C532}" type="datetimeFigureOut">
              <a:rPr lang="en-US"/>
              <a:t>1/28/2018</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lvl1pPr>
              <a:defRPr>
                <a:solidFill>
                  <a:schemeClr val="tx2"/>
                </a:solidFill>
              </a:defRPr>
            </a:lvl1pPr>
          </a:lstStyle>
          <a:p>
            <a:endParaRPr dirty="0"/>
          </a:p>
        </p:txBody>
      </p:sp>
      <p:sp>
        <p:nvSpPr>
          <p:cNvPr id="4"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1/28/2018</a:t>
            </a:fld>
            <a:endParaRPr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9DD7D43D-6574-4C7B-808D-C6C12215A4D4}" type="datetimeFigureOut">
              <a:rPr lang="en-US"/>
              <a:t>1/28/2018</a:t>
            </a:fld>
            <a:endParaRPr dirty="0"/>
          </a:p>
        </p:txBody>
      </p:sp>
      <p:sp>
        <p:nvSpPr>
          <p:cNvPr id="7" name="Slide Number Placeholder 6"/>
          <p:cNvSpPr>
            <a:spLocks noGrp="1"/>
          </p:cNvSpPr>
          <p:nvPr>
            <p:ph type="sldNum" sz="quarter" idx="12"/>
          </p:nvPr>
        </p:nvSpPr>
        <p:spPr/>
        <p:txBody>
          <a:bodyPr/>
          <a:lstStyle/>
          <a:p>
            <a:fld id="{A0ECE5F2-81AA-4605-B028-6FBA391056AF}" type="slidenum">
              <a:rPr/>
              <a:t>‹#›</a:t>
            </a:fld>
            <a:endParaRPr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9E583DDF-CA54-461A-A486-592D2374C532}" type="datetimeFigureOut">
              <a:rPr lang="en-US"/>
              <a:t>1/28/2018</a:t>
            </a:fld>
            <a:endParaRPr dirty="0"/>
          </a:p>
        </p:txBody>
      </p:sp>
      <p:sp>
        <p:nvSpPr>
          <p:cNvPr id="9" name="Slide Number Placeholder 8"/>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9E583DDF-CA54-461A-A486-592D2374C532}" type="datetimeFigureOut">
              <a:rPr lang="en-US"/>
              <a:t>1/28/2018</a:t>
            </a:fld>
            <a:endParaRPr dirty="0"/>
          </a:p>
        </p:txBody>
      </p:sp>
      <p:sp>
        <p:nvSpPr>
          <p:cNvPr id="5" name="Slide Number Placeholder 4"/>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endParaRPr dirty="0"/>
          </a:p>
        </p:txBody>
      </p:sp>
      <p:sp>
        <p:nvSpPr>
          <p:cNvPr id="2" name="Date Placeholder 2"/>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1/28/2018</a:t>
            </a:fld>
            <a:endParaRPr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9E583DDF-CA54-461A-A486-592D2374C532}" type="datetimeFigureOut">
              <a:rPr lang="en-US"/>
              <a:t>1/28/2018</a:t>
            </a:fld>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3"/>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5" name="Footer Placeholder 4"/>
          <p:cNvSpPr>
            <a:spLocks noGrp="1"/>
          </p:cNvSpPr>
          <p:nvPr>
            <p:ph type="ftr" sz="quarter" idx="3"/>
          </p:nvPr>
        </p:nvSpPr>
        <p:spPr>
          <a:xfrm>
            <a:off x="1341120" y="6614494"/>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8" name="Rectangle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4" name="Date Placeholder 6"/>
          <p:cNvSpPr>
            <a:spLocks noGrp="1"/>
          </p:cNvSpPr>
          <p:nvPr>
            <p:ph type="dt" sz="half" idx="2"/>
          </p:nvPr>
        </p:nvSpPr>
        <p:spPr>
          <a:xfrm>
            <a:off x="8875776" y="6614494"/>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1/28/2018</a:t>
            </a:fld>
            <a:endParaRPr lang="en-US" dirty="0"/>
          </a:p>
        </p:txBody>
      </p:sp>
      <p:sp>
        <p:nvSpPr>
          <p:cNvPr id="6" name="Slide Number Placeholder 7"/>
          <p:cNvSpPr>
            <a:spLocks noGrp="1"/>
          </p:cNvSpPr>
          <p:nvPr>
            <p:ph type="sldNum" sz="quarter" idx="4"/>
          </p:nvPr>
        </p:nvSpPr>
        <p:spPr>
          <a:xfrm>
            <a:off x="10210800" y="6614494"/>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www.oregon.gov/ode/educator-resources/educator_effectiveness/Pages/default.aspx"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4800600"/>
            <a:ext cx="9144002" cy="1600200"/>
          </a:xfrm>
        </p:spPr>
        <p:txBody>
          <a:bodyPr>
            <a:noAutofit/>
          </a:bodyPr>
          <a:lstStyle/>
          <a:p>
            <a:r>
              <a:rPr lang="en-US" sz="8000" dirty="0"/>
              <a:t>A new beginning!</a:t>
            </a:r>
          </a:p>
        </p:txBody>
      </p:sp>
      <p:sp>
        <p:nvSpPr>
          <p:cNvPr id="3" name="TextBox 2">
            <a:extLst>
              <a:ext uri="{FF2B5EF4-FFF2-40B4-BE49-F238E27FC236}">
                <a16:creationId xmlns:a16="http://schemas.microsoft.com/office/drawing/2014/main" id="{A8F41B1A-715C-4609-96E3-E091C348D95D}"/>
              </a:ext>
            </a:extLst>
          </p:cNvPr>
          <p:cNvSpPr txBox="1"/>
          <p:nvPr/>
        </p:nvSpPr>
        <p:spPr>
          <a:xfrm>
            <a:off x="7016620" y="457200"/>
            <a:ext cx="4721291" cy="1323439"/>
          </a:xfrm>
          <a:prstGeom prst="rect">
            <a:avLst/>
          </a:prstGeom>
          <a:noFill/>
        </p:spPr>
        <p:txBody>
          <a:bodyPr wrap="square" rtlCol="0">
            <a:spAutoFit/>
          </a:bodyPr>
          <a:lstStyle/>
          <a:p>
            <a:r>
              <a:rPr lang="en-US" sz="2000" b="1" dirty="0"/>
              <a:t>Amber Anderson</a:t>
            </a:r>
          </a:p>
          <a:p>
            <a:r>
              <a:rPr lang="en-US" sz="2000" b="1" dirty="0"/>
              <a:t>Supervisory Theory &amp; Practice: EDL 7240</a:t>
            </a:r>
          </a:p>
          <a:p>
            <a:r>
              <a:rPr lang="en-US" sz="2000" b="1" dirty="0"/>
              <a:t>Concordia University of Chicago</a:t>
            </a:r>
          </a:p>
          <a:p>
            <a:r>
              <a:rPr lang="en-US" sz="2000" b="1" dirty="0"/>
              <a:t>1/27/18</a:t>
            </a: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3BAB4-67D8-4C64-A890-B40499D87C59}"/>
              </a:ext>
            </a:extLst>
          </p:cNvPr>
          <p:cNvSpPr>
            <a:spLocks noGrp="1"/>
          </p:cNvSpPr>
          <p:nvPr>
            <p:ph type="title"/>
          </p:nvPr>
        </p:nvSpPr>
        <p:spPr>
          <a:xfrm>
            <a:off x="522514" y="279918"/>
            <a:ext cx="11140751" cy="1420866"/>
          </a:xfrm>
        </p:spPr>
        <p:txBody>
          <a:bodyPr>
            <a:noAutofit/>
          </a:bodyPr>
          <a:lstStyle/>
          <a:p>
            <a:r>
              <a:rPr lang="en-US" sz="4800" b="1" dirty="0">
                <a:solidFill>
                  <a:srgbClr val="C00000"/>
                </a:solidFill>
              </a:rPr>
              <a:t>Main Sources of Evidence for Evaluations</a:t>
            </a:r>
          </a:p>
        </p:txBody>
      </p:sp>
      <p:sp>
        <p:nvSpPr>
          <p:cNvPr id="3" name="Content Placeholder 2">
            <a:extLst>
              <a:ext uri="{FF2B5EF4-FFF2-40B4-BE49-F238E27FC236}">
                <a16:creationId xmlns:a16="http://schemas.microsoft.com/office/drawing/2014/main" id="{DCCF18F3-7E09-44B4-BF64-EC1AFAD3415C}"/>
              </a:ext>
            </a:extLst>
          </p:cNvPr>
          <p:cNvSpPr>
            <a:spLocks noGrp="1"/>
          </p:cNvSpPr>
          <p:nvPr>
            <p:ph idx="1"/>
          </p:nvPr>
        </p:nvSpPr>
        <p:spPr>
          <a:xfrm>
            <a:off x="1341120" y="2332653"/>
            <a:ext cx="9509760" cy="3696926"/>
          </a:xfrm>
        </p:spPr>
        <p:txBody>
          <a:bodyPr>
            <a:normAutofit/>
          </a:bodyPr>
          <a:lstStyle/>
          <a:p>
            <a:r>
              <a:rPr lang="en-US" sz="4000" dirty="0"/>
              <a:t>Student performance</a:t>
            </a:r>
          </a:p>
          <a:p>
            <a:r>
              <a:rPr lang="en-US" sz="4000" dirty="0"/>
              <a:t>Classroom Observations, or LiveLessons for our virtual environment</a:t>
            </a:r>
          </a:p>
          <a:p>
            <a:r>
              <a:rPr lang="en-US" sz="4000" dirty="0"/>
              <a:t>Student growth</a:t>
            </a:r>
          </a:p>
        </p:txBody>
      </p:sp>
    </p:spTree>
    <p:extLst>
      <p:ext uri="{BB962C8B-B14F-4D97-AF65-F5344CB8AC3E}">
        <p14:creationId xmlns:p14="http://schemas.microsoft.com/office/powerpoint/2010/main" val="73239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B964-ACA0-445C-A2DF-4B0D5022537D}"/>
              </a:ext>
            </a:extLst>
          </p:cNvPr>
          <p:cNvSpPr>
            <a:spLocks noGrp="1"/>
          </p:cNvSpPr>
          <p:nvPr>
            <p:ph type="title"/>
          </p:nvPr>
        </p:nvSpPr>
        <p:spPr/>
        <p:txBody>
          <a:bodyPr>
            <a:normAutofit/>
          </a:bodyPr>
          <a:lstStyle/>
          <a:p>
            <a:r>
              <a:rPr lang="en-US" sz="6000" b="1" dirty="0">
                <a:solidFill>
                  <a:srgbClr val="C00000"/>
                </a:solidFill>
              </a:rPr>
              <a:t>Categories</a:t>
            </a:r>
            <a:r>
              <a:rPr lang="en-US" sz="5400" b="1" dirty="0">
                <a:solidFill>
                  <a:srgbClr val="C00000"/>
                </a:solidFill>
              </a:rPr>
              <a:t> of Assessments</a:t>
            </a:r>
          </a:p>
        </p:txBody>
      </p:sp>
      <p:sp>
        <p:nvSpPr>
          <p:cNvPr id="3" name="Content Placeholder 2">
            <a:extLst>
              <a:ext uri="{FF2B5EF4-FFF2-40B4-BE49-F238E27FC236}">
                <a16:creationId xmlns:a16="http://schemas.microsoft.com/office/drawing/2014/main" id="{53E18C99-0E49-4DB5-B028-DB33E27A89C8}"/>
              </a:ext>
            </a:extLst>
          </p:cNvPr>
          <p:cNvSpPr>
            <a:spLocks noGrp="1"/>
          </p:cNvSpPr>
          <p:nvPr>
            <p:ph idx="1"/>
          </p:nvPr>
        </p:nvSpPr>
        <p:spPr>
          <a:xfrm>
            <a:off x="1341120" y="2346649"/>
            <a:ext cx="4012163" cy="2164702"/>
          </a:xfrm>
        </p:spPr>
        <p:txBody>
          <a:bodyPr>
            <a:normAutofit/>
          </a:bodyPr>
          <a:lstStyle/>
          <a:p>
            <a:r>
              <a:rPr lang="en-US" sz="4800" dirty="0"/>
              <a:t>Formative</a:t>
            </a:r>
          </a:p>
          <a:p>
            <a:r>
              <a:rPr lang="en-US" sz="4800" dirty="0"/>
              <a:t>Summative</a:t>
            </a:r>
          </a:p>
        </p:txBody>
      </p:sp>
    </p:spTree>
    <p:extLst>
      <p:ext uri="{BB962C8B-B14F-4D97-AF65-F5344CB8AC3E}">
        <p14:creationId xmlns:p14="http://schemas.microsoft.com/office/powerpoint/2010/main" val="321260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C74D-3545-4BE1-B71F-4D14ED843F3A}"/>
              </a:ext>
            </a:extLst>
          </p:cNvPr>
          <p:cNvSpPr>
            <a:spLocks noGrp="1"/>
          </p:cNvSpPr>
          <p:nvPr>
            <p:ph type="title"/>
          </p:nvPr>
        </p:nvSpPr>
        <p:spPr/>
        <p:txBody>
          <a:bodyPr>
            <a:noAutofit/>
          </a:bodyPr>
          <a:lstStyle/>
          <a:p>
            <a:r>
              <a:rPr lang="en-US" sz="4400" b="1" dirty="0">
                <a:solidFill>
                  <a:schemeClr val="accent6">
                    <a:lumMod val="75000"/>
                  </a:schemeClr>
                </a:solidFill>
              </a:rPr>
              <a:t>Oregon Connections Academy Teacher Standards of Professional Practice</a:t>
            </a:r>
          </a:p>
        </p:txBody>
      </p:sp>
      <p:sp>
        <p:nvSpPr>
          <p:cNvPr id="3" name="Content Placeholder 2">
            <a:extLst>
              <a:ext uri="{FF2B5EF4-FFF2-40B4-BE49-F238E27FC236}">
                <a16:creationId xmlns:a16="http://schemas.microsoft.com/office/drawing/2014/main" id="{AA72AA70-D57A-457D-A89A-ABFE09BDAB2C}"/>
              </a:ext>
            </a:extLst>
          </p:cNvPr>
          <p:cNvSpPr>
            <a:spLocks noGrp="1"/>
          </p:cNvSpPr>
          <p:nvPr>
            <p:ph idx="1"/>
          </p:nvPr>
        </p:nvSpPr>
        <p:spPr>
          <a:xfrm>
            <a:off x="1228825" y="2263013"/>
            <a:ext cx="9509760" cy="4127627"/>
          </a:xfrm>
        </p:spPr>
        <p:txBody>
          <a:bodyPr>
            <a:normAutofit/>
          </a:bodyPr>
          <a:lstStyle/>
          <a:p>
            <a:r>
              <a:rPr lang="en-US" sz="3200" b="1" dirty="0"/>
              <a:t>Domain I: The Learner and Instructional Practices</a:t>
            </a:r>
          </a:p>
          <a:p>
            <a:r>
              <a:rPr lang="en-US" sz="3200" b="1" dirty="0"/>
              <a:t>Domain II: Instructional Practice</a:t>
            </a:r>
          </a:p>
          <a:p>
            <a:r>
              <a:rPr lang="en-US" sz="3200" b="1" dirty="0"/>
              <a:t>Domain III: Professional Responsibility</a:t>
            </a:r>
          </a:p>
          <a:p>
            <a:r>
              <a:rPr lang="en-US" sz="3200" b="1" dirty="0"/>
              <a:t>Domain IV: Student Learning and Growth</a:t>
            </a:r>
          </a:p>
        </p:txBody>
      </p:sp>
    </p:spTree>
    <p:extLst>
      <p:ext uri="{BB962C8B-B14F-4D97-AF65-F5344CB8AC3E}">
        <p14:creationId xmlns:p14="http://schemas.microsoft.com/office/powerpoint/2010/main" val="320365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5211-26F2-445D-8CC7-395FADCF6772}"/>
              </a:ext>
            </a:extLst>
          </p:cNvPr>
          <p:cNvSpPr>
            <a:spLocks noGrp="1"/>
          </p:cNvSpPr>
          <p:nvPr>
            <p:ph type="title"/>
          </p:nvPr>
        </p:nvSpPr>
        <p:spPr/>
        <p:txBody>
          <a:bodyPr>
            <a:normAutofit/>
          </a:bodyPr>
          <a:lstStyle/>
          <a:p>
            <a:r>
              <a:rPr lang="en-US" sz="4000" b="1" dirty="0">
                <a:solidFill>
                  <a:schemeClr val="accent6">
                    <a:lumMod val="75000"/>
                  </a:schemeClr>
                </a:solidFill>
              </a:rPr>
              <a:t>Domain I: The Learner and Instructional Practices</a:t>
            </a:r>
          </a:p>
        </p:txBody>
      </p:sp>
      <p:sp>
        <p:nvSpPr>
          <p:cNvPr id="3" name="Content Placeholder 2">
            <a:extLst>
              <a:ext uri="{FF2B5EF4-FFF2-40B4-BE49-F238E27FC236}">
                <a16:creationId xmlns:a16="http://schemas.microsoft.com/office/drawing/2014/main" id="{394264B3-57A7-468F-BB87-DF8BAF5B705B}"/>
              </a:ext>
            </a:extLst>
          </p:cNvPr>
          <p:cNvSpPr>
            <a:spLocks noGrp="1"/>
          </p:cNvSpPr>
          <p:nvPr>
            <p:ph idx="1"/>
          </p:nvPr>
        </p:nvSpPr>
        <p:spPr>
          <a:xfrm>
            <a:off x="1341120" y="2261937"/>
            <a:ext cx="9509760" cy="3767642"/>
          </a:xfrm>
        </p:spPr>
        <p:txBody>
          <a:bodyPr>
            <a:normAutofit/>
          </a:bodyPr>
          <a:lstStyle/>
          <a:p>
            <a:r>
              <a:rPr lang="en-US" sz="4000" dirty="0"/>
              <a:t>Standard 1.1: Learner Development</a:t>
            </a:r>
          </a:p>
          <a:p>
            <a:r>
              <a:rPr lang="en-US" sz="4000" dirty="0"/>
              <a:t>Standard 1.2: Learning Differences</a:t>
            </a:r>
          </a:p>
          <a:p>
            <a:r>
              <a:rPr lang="en-US" sz="4000" dirty="0"/>
              <a:t>Standard 1.3: Learning Environments</a:t>
            </a:r>
          </a:p>
        </p:txBody>
      </p:sp>
    </p:spTree>
    <p:extLst>
      <p:ext uri="{BB962C8B-B14F-4D97-AF65-F5344CB8AC3E}">
        <p14:creationId xmlns:p14="http://schemas.microsoft.com/office/powerpoint/2010/main" val="284676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E293-3618-46E0-AFC8-E5C4D43E372C}"/>
              </a:ext>
            </a:extLst>
          </p:cNvPr>
          <p:cNvSpPr>
            <a:spLocks noGrp="1"/>
          </p:cNvSpPr>
          <p:nvPr>
            <p:ph type="title"/>
          </p:nvPr>
        </p:nvSpPr>
        <p:spPr>
          <a:xfrm>
            <a:off x="1341120" y="467360"/>
            <a:ext cx="9509760" cy="880177"/>
          </a:xfrm>
        </p:spPr>
        <p:txBody>
          <a:bodyPr>
            <a:normAutofit/>
          </a:bodyPr>
          <a:lstStyle/>
          <a:p>
            <a:r>
              <a:rPr lang="en-US" sz="4000" b="1" dirty="0">
                <a:solidFill>
                  <a:schemeClr val="accent6">
                    <a:lumMod val="75000"/>
                  </a:schemeClr>
                </a:solidFill>
              </a:rPr>
              <a:t>Domain II: Instructional Practice</a:t>
            </a:r>
          </a:p>
        </p:txBody>
      </p:sp>
      <p:sp>
        <p:nvSpPr>
          <p:cNvPr id="3" name="Content Placeholder 2">
            <a:extLst>
              <a:ext uri="{FF2B5EF4-FFF2-40B4-BE49-F238E27FC236}">
                <a16:creationId xmlns:a16="http://schemas.microsoft.com/office/drawing/2014/main" id="{DB5568E2-3943-4804-872A-A5098965D230}"/>
              </a:ext>
            </a:extLst>
          </p:cNvPr>
          <p:cNvSpPr>
            <a:spLocks noGrp="1"/>
          </p:cNvSpPr>
          <p:nvPr>
            <p:ph idx="1"/>
          </p:nvPr>
        </p:nvSpPr>
        <p:spPr/>
        <p:txBody>
          <a:bodyPr/>
          <a:lstStyle/>
          <a:p>
            <a:r>
              <a:rPr lang="en-US" sz="4000" dirty="0"/>
              <a:t>Standard 2.1: Planning for Instruction</a:t>
            </a:r>
          </a:p>
          <a:p>
            <a:r>
              <a:rPr lang="en-US" sz="4000" dirty="0"/>
              <a:t>Standard 2.2: Instructional Strategies</a:t>
            </a:r>
          </a:p>
          <a:p>
            <a:r>
              <a:rPr lang="en-US" sz="4000" dirty="0"/>
              <a:t>Standard 2.3: Assessment</a:t>
            </a:r>
          </a:p>
          <a:p>
            <a:endParaRPr lang="en-US" sz="3200" dirty="0"/>
          </a:p>
          <a:p>
            <a:endParaRPr lang="en-US" dirty="0"/>
          </a:p>
        </p:txBody>
      </p:sp>
    </p:spTree>
    <p:extLst>
      <p:ext uri="{BB962C8B-B14F-4D97-AF65-F5344CB8AC3E}">
        <p14:creationId xmlns:p14="http://schemas.microsoft.com/office/powerpoint/2010/main" val="189063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CE118-49F7-4201-AF97-1152E7134FA7}"/>
              </a:ext>
            </a:extLst>
          </p:cNvPr>
          <p:cNvSpPr>
            <a:spLocks noGrp="1"/>
          </p:cNvSpPr>
          <p:nvPr>
            <p:ph type="title"/>
          </p:nvPr>
        </p:nvSpPr>
        <p:spPr/>
        <p:txBody>
          <a:bodyPr>
            <a:normAutofit/>
          </a:bodyPr>
          <a:lstStyle/>
          <a:p>
            <a:r>
              <a:rPr lang="en-US" sz="4000" b="1" dirty="0">
                <a:solidFill>
                  <a:schemeClr val="accent6">
                    <a:lumMod val="75000"/>
                  </a:schemeClr>
                </a:solidFill>
              </a:rPr>
              <a:t>Domain III: Professional Responsibility </a:t>
            </a:r>
          </a:p>
        </p:txBody>
      </p:sp>
      <p:sp>
        <p:nvSpPr>
          <p:cNvPr id="3" name="Content Placeholder 2">
            <a:extLst>
              <a:ext uri="{FF2B5EF4-FFF2-40B4-BE49-F238E27FC236}">
                <a16:creationId xmlns:a16="http://schemas.microsoft.com/office/drawing/2014/main" id="{BA7B88CD-58D9-4665-8DB5-132552C6AFBF}"/>
              </a:ext>
            </a:extLst>
          </p:cNvPr>
          <p:cNvSpPr>
            <a:spLocks noGrp="1"/>
          </p:cNvSpPr>
          <p:nvPr>
            <p:ph idx="1"/>
          </p:nvPr>
        </p:nvSpPr>
        <p:spPr/>
        <p:txBody>
          <a:bodyPr>
            <a:normAutofit/>
          </a:bodyPr>
          <a:lstStyle/>
          <a:p>
            <a:r>
              <a:rPr lang="en-US" sz="3600" dirty="0"/>
              <a:t>Standard 3.1: Professional Learning and Ethical Practice</a:t>
            </a:r>
          </a:p>
          <a:p>
            <a:r>
              <a:rPr lang="en-US" sz="3600" dirty="0"/>
              <a:t>Standard 3.2: Leadership and Collaboration</a:t>
            </a:r>
          </a:p>
        </p:txBody>
      </p:sp>
    </p:spTree>
    <p:extLst>
      <p:ext uri="{BB962C8B-B14F-4D97-AF65-F5344CB8AC3E}">
        <p14:creationId xmlns:p14="http://schemas.microsoft.com/office/powerpoint/2010/main" val="259321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CA5C4-BFE9-4DBD-B09E-20C5C5485F24}"/>
              </a:ext>
            </a:extLst>
          </p:cNvPr>
          <p:cNvSpPr>
            <a:spLocks noGrp="1"/>
          </p:cNvSpPr>
          <p:nvPr>
            <p:ph type="title"/>
          </p:nvPr>
        </p:nvSpPr>
        <p:spPr/>
        <p:txBody>
          <a:bodyPr>
            <a:normAutofit/>
          </a:bodyPr>
          <a:lstStyle/>
          <a:p>
            <a:r>
              <a:rPr lang="en-US" sz="4000" b="1" dirty="0">
                <a:solidFill>
                  <a:schemeClr val="accent6">
                    <a:lumMod val="75000"/>
                  </a:schemeClr>
                </a:solidFill>
              </a:rPr>
              <a:t>Domain IV: Student Learning and Growth</a:t>
            </a:r>
          </a:p>
        </p:txBody>
      </p:sp>
      <p:sp>
        <p:nvSpPr>
          <p:cNvPr id="3" name="Content Placeholder 2">
            <a:extLst>
              <a:ext uri="{FF2B5EF4-FFF2-40B4-BE49-F238E27FC236}">
                <a16:creationId xmlns:a16="http://schemas.microsoft.com/office/drawing/2014/main" id="{3DAD3CDB-C31E-4B3E-B73A-F2732C5F015F}"/>
              </a:ext>
            </a:extLst>
          </p:cNvPr>
          <p:cNvSpPr>
            <a:spLocks noGrp="1"/>
          </p:cNvSpPr>
          <p:nvPr>
            <p:ph idx="1"/>
          </p:nvPr>
        </p:nvSpPr>
        <p:spPr>
          <a:xfrm>
            <a:off x="1341120" y="2005262"/>
            <a:ext cx="9509760" cy="3753853"/>
          </a:xfrm>
        </p:spPr>
        <p:txBody>
          <a:bodyPr>
            <a:normAutofit/>
          </a:bodyPr>
          <a:lstStyle/>
          <a:p>
            <a:r>
              <a:rPr lang="en-US" sz="3200" dirty="0"/>
              <a:t>Leadership Team’s thoughts:</a:t>
            </a:r>
          </a:p>
          <a:p>
            <a:r>
              <a:rPr lang="en-US" sz="3200" dirty="0"/>
              <a:t>Teachers, in collaboration with their supervisor/evaluators, will establish at least two student learning and growth goals (SLGs) and identify a measure that will be used to determine goal attainment. They will also specify what evidence will be provided to document progress on each goal. </a:t>
            </a:r>
          </a:p>
          <a:p>
            <a:pPr marL="45720" indent="0">
              <a:buNone/>
            </a:pPr>
            <a:endParaRPr lang="en-US" dirty="0"/>
          </a:p>
        </p:txBody>
      </p:sp>
    </p:spTree>
    <p:extLst>
      <p:ext uri="{BB962C8B-B14F-4D97-AF65-F5344CB8AC3E}">
        <p14:creationId xmlns:p14="http://schemas.microsoft.com/office/powerpoint/2010/main" val="370038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6">
                    <a:lumMod val="75000"/>
                  </a:schemeClr>
                </a:solidFill>
              </a:rPr>
              <a:t>Oregon Connections Academy Educator Effectiveness Timeline 2018-2019</a:t>
            </a:r>
          </a:p>
        </p:txBody>
      </p:sp>
      <p:sp>
        <p:nvSpPr>
          <p:cNvPr id="11" name="Content Placeholder 10">
            <a:extLst>
              <a:ext uri="{FF2B5EF4-FFF2-40B4-BE49-F238E27FC236}">
                <a16:creationId xmlns:a16="http://schemas.microsoft.com/office/drawing/2014/main" id="{1D8854BE-4F33-46A2-A3FA-9CE1FCDBD200}"/>
              </a:ext>
            </a:extLst>
          </p:cNvPr>
          <p:cNvSpPr>
            <a:spLocks noGrp="1"/>
          </p:cNvSpPr>
          <p:nvPr>
            <p:ph sz="half" idx="1"/>
          </p:nvPr>
        </p:nvSpPr>
        <p:spPr>
          <a:xfrm>
            <a:off x="1341120" y="2256514"/>
            <a:ext cx="9202472" cy="4330897"/>
          </a:xfrm>
        </p:spPr>
        <p:txBody>
          <a:bodyPr/>
          <a:lstStyle/>
          <a:p>
            <a:r>
              <a:rPr lang="en-US" sz="2800" b="1" dirty="0"/>
              <a:t>AUGUST:</a:t>
            </a:r>
            <a:r>
              <a:rPr lang="en-US" sz="2800" dirty="0"/>
              <a:t> Teacher evaluation procedures and process overview. Framework is agreed on and completed.</a:t>
            </a:r>
          </a:p>
          <a:p>
            <a:r>
              <a:rPr lang="en-US" sz="2800" b="1" dirty="0"/>
              <a:t>SEPTEMBER:</a:t>
            </a:r>
            <a:r>
              <a:rPr lang="en-US" sz="2800" dirty="0"/>
              <a:t> Two Student Learning and Growth Goals completed by September 30</a:t>
            </a:r>
            <a:r>
              <a:rPr lang="en-US" sz="2800" baseline="30000" dirty="0"/>
              <a:t>th</a:t>
            </a:r>
            <a:endParaRPr lang="en-US" sz="2800" dirty="0"/>
          </a:p>
          <a:p>
            <a:r>
              <a:rPr lang="en-US" sz="2800" b="1" dirty="0"/>
              <a:t>OCTOBER:</a:t>
            </a:r>
            <a:r>
              <a:rPr lang="en-US" sz="2800" dirty="0"/>
              <a:t> Informal visits and formal observations begin</a:t>
            </a:r>
          </a:p>
          <a:p>
            <a:r>
              <a:rPr lang="en-US" sz="2800" b="1" dirty="0"/>
              <a:t>NOVEMBER:</a:t>
            </a:r>
            <a:r>
              <a:rPr lang="en-US" sz="2800" dirty="0"/>
              <a:t> Informal visits and formal observations</a:t>
            </a:r>
          </a:p>
          <a:p>
            <a:r>
              <a:rPr lang="en-US" sz="2800" b="1" dirty="0"/>
              <a:t>DECEMBER: </a:t>
            </a:r>
            <a:r>
              <a:rPr lang="en-US" sz="2800" dirty="0"/>
              <a:t>Quarter 2 Goal Update. Informal visits and formal observations</a:t>
            </a:r>
          </a:p>
          <a:p>
            <a:endParaRPr lang="en-US" dirty="0"/>
          </a:p>
        </p:txBody>
      </p:sp>
    </p:spTree>
    <p:extLst>
      <p:ext uri="{BB962C8B-B14F-4D97-AF65-F5344CB8AC3E}">
        <p14:creationId xmlns:p14="http://schemas.microsoft.com/office/powerpoint/2010/main" val="230150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6">
                    <a:lumMod val="75000"/>
                  </a:schemeClr>
                </a:solidFill>
              </a:rPr>
              <a:t>Oregon Connections Academy Educator Effectiveness Timeline (Continued)</a:t>
            </a:r>
          </a:p>
        </p:txBody>
      </p:sp>
      <p:sp>
        <p:nvSpPr>
          <p:cNvPr id="11" name="Content Placeholder 10">
            <a:extLst>
              <a:ext uri="{FF2B5EF4-FFF2-40B4-BE49-F238E27FC236}">
                <a16:creationId xmlns:a16="http://schemas.microsoft.com/office/drawing/2014/main" id="{1D8854BE-4F33-46A2-A3FA-9CE1FCDBD200}"/>
              </a:ext>
            </a:extLst>
          </p:cNvPr>
          <p:cNvSpPr>
            <a:spLocks noGrp="1"/>
          </p:cNvSpPr>
          <p:nvPr>
            <p:ph sz="half" idx="1"/>
          </p:nvPr>
        </p:nvSpPr>
        <p:spPr>
          <a:xfrm>
            <a:off x="1341120" y="2127380"/>
            <a:ext cx="9202472" cy="3898516"/>
          </a:xfrm>
        </p:spPr>
        <p:txBody>
          <a:bodyPr/>
          <a:lstStyle/>
          <a:p>
            <a:r>
              <a:rPr lang="en-US" sz="2800" b="1" dirty="0"/>
              <a:t>JANUARY:</a:t>
            </a:r>
            <a:r>
              <a:rPr lang="en-US" sz="2800" dirty="0"/>
              <a:t> Mid-Year Review. </a:t>
            </a:r>
          </a:p>
          <a:p>
            <a:r>
              <a:rPr lang="en-US" sz="2800" b="1" dirty="0"/>
              <a:t>FEBRUARY-MARCH:</a:t>
            </a:r>
            <a:r>
              <a:rPr lang="en-US" sz="2800" dirty="0"/>
              <a:t> Informal visits and observations.</a:t>
            </a:r>
          </a:p>
          <a:p>
            <a:r>
              <a:rPr lang="en-US" sz="2800" b="1" dirty="0"/>
              <a:t>APRIL:</a:t>
            </a:r>
            <a:r>
              <a:rPr lang="en-US" sz="2800" dirty="0"/>
              <a:t> Quarter 3 Goal Update</a:t>
            </a:r>
          </a:p>
          <a:p>
            <a:r>
              <a:rPr lang="en-US" sz="2800" b="1" dirty="0"/>
              <a:t>MAY:</a:t>
            </a:r>
            <a:r>
              <a:rPr lang="en-US" sz="2800" dirty="0"/>
              <a:t> Informal visits and formal observations</a:t>
            </a:r>
          </a:p>
          <a:p>
            <a:r>
              <a:rPr lang="en-US" sz="2800" b="1" dirty="0"/>
              <a:t>JUNE: </a:t>
            </a:r>
            <a:r>
              <a:rPr lang="en-US" sz="2800" dirty="0"/>
              <a:t>Quarter 4 Goal Update. Conference for End of Year evaluation. Plan new goals for following year.</a:t>
            </a:r>
          </a:p>
          <a:p>
            <a:endParaRPr lang="en-US" dirty="0"/>
          </a:p>
        </p:txBody>
      </p:sp>
    </p:spTree>
    <p:extLst>
      <p:ext uri="{BB962C8B-B14F-4D97-AF65-F5344CB8AC3E}">
        <p14:creationId xmlns:p14="http://schemas.microsoft.com/office/powerpoint/2010/main" val="9875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7F2892-CB9B-44B3-828F-EAAE79726F21}"/>
              </a:ext>
            </a:extLst>
          </p:cNvPr>
          <p:cNvSpPr>
            <a:spLocks noGrp="1"/>
          </p:cNvSpPr>
          <p:nvPr>
            <p:ph type="title"/>
          </p:nvPr>
        </p:nvSpPr>
        <p:spPr>
          <a:xfrm>
            <a:off x="593558" y="1267325"/>
            <a:ext cx="3497179" cy="3481138"/>
          </a:xfrm>
        </p:spPr>
        <p:txBody>
          <a:bodyPr>
            <a:noAutofit/>
          </a:bodyPr>
          <a:lstStyle/>
          <a:p>
            <a:r>
              <a:rPr lang="en-US" sz="5400" dirty="0"/>
              <a:t>Conceptual Framework of Leadership</a:t>
            </a:r>
          </a:p>
        </p:txBody>
      </p:sp>
      <p:pic>
        <p:nvPicPr>
          <p:cNvPr id="3074" name="Picture 2" descr="Image result for framework of leadership">
            <a:extLst>
              <a:ext uri="{FF2B5EF4-FFF2-40B4-BE49-F238E27FC236}">
                <a16:creationId xmlns:a16="http://schemas.microsoft.com/office/drawing/2014/main" id="{8844736F-9417-403C-8B03-8AC12D186D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7220" y="176463"/>
            <a:ext cx="6946233" cy="649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27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31227-7932-42B9-AD4D-4381731CE501}"/>
              </a:ext>
            </a:extLst>
          </p:cNvPr>
          <p:cNvSpPr>
            <a:spLocks noGrp="1"/>
          </p:cNvSpPr>
          <p:nvPr>
            <p:ph type="title"/>
          </p:nvPr>
        </p:nvSpPr>
        <p:spPr>
          <a:xfrm>
            <a:off x="458787" y="1335505"/>
            <a:ext cx="3471529" cy="4186989"/>
          </a:xfrm>
        </p:spPr>
        <p:txBody>
          <a:bodyPr>
            <a:noAutofit/>
          </a:bodyPr>
          <a:lstStyle/>
          <a:p>
            <a:r>
              <a:rPr lang="en-US" sz="6000" dirty="0"/>
              <a:t>Our Values, Vision, and Mission</a:t>
            </a:r>
          </a:p>
        </p:txBody>
      </p:sp>
      <p:pic>
        <p:nvPicPr>
          <p:cNvPr id="2054" name="Picture 6" descr="Image result for vision and mission">
            <a:extLst>
              <a:ext uri="{FF2B5EF4-FFF2-40B4-BE49-F238E27FC236}">
                <a16:creationId xmlns:a16="http://schemas.microsoft.com/office/drawing/2014/main" id="{152CAB25-034A-4AD9-B0C3-D752CBAE2A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61226" y="1489909"/>
            <a:ext cx="6625974" cy="387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22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F883FC-ED88-47AA-B969-03806D22AD21}"/>
              </a:ext>
            </a:extLst>
          </p:cNvPr>
          <p:cNvSpPr>
            <a:spLocks noGrp="1"/>
          </p:cNvSpPr>
          <p:nvPr>
            <p:ph type="title"/>
          </p:nvPr>
        </p:nvSpPr>
        <p:spPr/>
        <p:txBody>
          <a:bodyPr>
            <a:normAutofit/>
          </a:bodyPr>
          <a:lstStyle/>
          <a:p>
            <a:r>
              <a:rPr lang="en-US" sz="5400" b="1" dirty="0">
                <a:solidFill>
                  <a:srgbClr val="C00000"/>
                </a:solidFill>
              </a:rPr>
              <a:t>Leadership Goals</a:t>
            </a:r>
          </a:p>
        </p:txBody>
      </p:sp>
      <p:sp>
        <p:nvSpPr>
          <p:cNvPr id="6" name="Content Placeholder 5">
            <a:extLst>
              <a:ext uri="{FF2B5EF4-FFF2-40B4-BE49-F238E27FC236}">
                <a16:creationId xmlns:a16="http://schemas.microsoft.com/office/drawing/2014/main" id="{C93EEDA2-7F8C-42BA-B407-F7CF6A3BBC8B}"/>
              </a:ext>
            </a:extLst>
          </p:cNvPr>
          <p:cNvSpPr>
            <a:spLocks noGrp="1"/>
          </p:cNvSpPr>
          <p:nvPr>
            <p:ph sz="half" idx="1"/>
          </p:nvPr>
        </p:nvSpPr>
        <p:spPr>
          <a:xfrm>
            <a:off x="1341120" y="2108718"/>
            <a:ext cx="9295778" cy="1978090"/>
          </a:xfrm>
        </p:spPr>
        <p:txBody>
          <a:bodyPr>
            <a:normAutofit/>
          </a:bodyPr>
          <a:lstStyle/>
          <a:p>
            <a:r>
              <a:rPr lang="en-US" sz="4000" dirty="0"/>
              <a:t>Provide leadership and administration that enables the district to complete its mission</a:t>
            </a:r>
          </a:p>
        </p:txBody>
      </p:sp>
    </p:spTree>
    <p:extLst>
      <p:ext uri="{BB962C8B-B14F-4D97-AF65-F5344CB8AC3E}">
        <p14:creationId xmlns:p14="http://schemas.microsoft.com/office/powerpoint/2010/main" val="329759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0B226-A9C2-482A-BFC8-E82FB5541F1B}"/>
              </a:ext>
            </a:extLst>
          </p:cNvPr>
          <p:cNvSpPr>
            <a:spLocks noGrp="1"/>
          </p:cNvSpPr>
          <p:nvPr>
            <p:ph type="title"/>
          </p:nvPr>
        </p:nvSpPr>
        <p:spPr/>
        <p:txBody>
          <a:bodyPr>
            <a:noAutofit/>
          </a:bodyPr>
          <a:lstStyle/>
          <a:p>
            <a:pPr algn="ctr"/>
            <a:r>
              <a:rPr lang="en-US" sz="4400" b="1" dirty="0"/>
              <a:t>Our Goals and Visions, District and School-Wide</a:t>
            </a:r>
            <a:endParaRPr lang="en-US" sz="4400" dirty="0"/>
          </a:p>
        </p:txBody>
      </p:sp>
      <p:sp>
        <p:nvSpPr>
          <p:cNvPr id="3" name="Text Placeholder 2">
            <a:extLst>
              <a:ext uri="{FF2B5EF4-FFF2-40B4-BE49-F238E27FC236}">
                <a16:creationId xmlns:a16="http://schemas.microsoft.com/office/drawing/2014/main" id="{8FD86648-76C2-4ADB-91E4-4822EF7D51B7}"/>
              </a:ext>
            </a:extLst>
          </p:cNvPr>
          <p:cNvSpPr>
            <a:spLocks noGrp="1"/>
          </p:cNvSpPr>
          <p:nvPr>
            <p:ph type="body" idx="1"/>
          </p:nvPr>
        </p:nvSpPr>
        <p:spPr>
          <a:xfrm>
            <a:off x="808669" y="1974144"/>
            <a:ext cx="10403010" cy="766588"/>
          </a:xfrm>
        </p:spPr>
        <p:txBody>
          <a:bodyPr>
            <a:normAutofit fontScale="77500" lnSpcReduction="20000"/>
          </a:bodyPr>
          <a:lstStyle/>
          <a:p>
            <a:pPr algn="ctr"/>
            <a:r>
              <a:rPr lang="en-US" sz="4600" b="1" dirty="0">
                <a:solidFill>
                  <a:schemeClr val="accent6">
                    <a:lumMod val="75000"/>
                  </a:schemeClr>
                </a:solidFill>
              </a:rPr>
              <a:t>Santiam Canyon School District Mission Statement</a:t>
            </a:r>
          </a:p>
          <a:p>
            <a:pPr algn="ctr"/>
            <a:endParaRPr lang="en-US" dirty="0"/>
          </a:p>
        </p:txBody>
      </p:sp>
      <p:sp>
        <p:nvSpPr>
          <p:cNvPr id="4" name="Content Placeholder 3">
            <a:extLst>
              <a:ext uri="{FF2B5EF4-FFF2-40B4-BE49-F238E27FC236}">
                <a16:creationId xmlns:a16="http://schemas.microsoft.com/office/drawing/2014/main" id="{2C7DBADE-5E8F-4055-B098-C8EA6B763D50}"/>
              </a:ext>
            </a:extLst>
          </p:cNvPr>
          <p:cNvSpPr>
            <a:spLocks noGrp="1"/>
          </p:cNvSpPr>
          <p:nvPr>
            <p:ph sz="half" idx="2"/>
          </p:nvPr>
        </p:nvSpPr>
        <p:spPr>
          <a:xfrm>
            <a:off x="1341120" y="2740732"/>
            <a:ext cx="9338109" cy="3288847"/>
          </a:xfrm>
        </p:spPr>
        <p:txBody>
          <a:bodyPr>
            <a:normAutofit/>
          </a:bodyPr>
          <a:lstStyle/>
          <a:p>
            <a:pPr>
              <a:buFont typeface="Wingdings" panose="05000000000000000000" pitchFamily="2" charset="2"/>
              <a:buChar char="§"/>
            </a:pPr>
            <a:r>
              <a:rPr lang="en-US" sz="2800" b="1" i="1" dirty="0">
                <a:solidFill>
                  <a:srgbClr val="002060"/>
                </a:solidFill>
              </a:rPr>
              <a:t>“We will strive to provide students a quality education by:</a:t>
            </a:r>
          </a:p>
          <a:p>
            <a:pPr>
              <a:buFont typeface="Wingdings" panose="05000000000000000000" pitchFamily="2" charset="2"/>
              <a:buChar char="§"/>
            </a:pPr>
            <a:r>
              <a:rPr lang="en-US" sz="2800" b="1" i="1" dirty="0">
                <a:solidFill>
                  <a:srgbClr val="002060"/>
                </a:solidFill>
              </a:rPr>
              <a:t>Fostering a safe, positive, and supportive learning environment</a:t>
            </a:r>
          </a:p>
          <a:p>
            <a:pPr>
              <a:buFont typeface="Wingdings" panose="05000000000000000000" pitchFamily="2" charset="2"/>
              <a:buChar char="§"/>
            </a:pPr>
            <a:r>
              <a:rPr lang="en-US" sz="2800" b="1" i="1" dirty="0">
                <a:solidFill>
                  <a:srgbClr val="002060"/>
                </a:solidFill>
              </a:rPr>
              <a:t>Working to help students develop their limitless potential</a:t>
            </a:r>
          </a:p>
          <a:p>
            <a:pPr>
              <a:buFont typeface="Wingdings" panose="05000000000000000000" pitchFamily="2" charset="2"/>
              <a:buChar char="§"/>
            </a:pPr>
            <a:r>
              <a:rPr lang="en-US" sz="2800" b="1" i="1" dirty="0">
                <a:solidFill>
                  <a:srgbClr val="002060"/>
                </a:solidFill>
              </a:rPr>
              <a:t>Establishing strong collaborative relationships</a:t>
            </a:r>
          </a:p>
          <a:p>
            <a:endParaRPr lang="en-US" dirty="0"/>
          </a:p>
        </p:txBody>
      </p:sp>
    </p:spTree>
    <p:extLst>
      <p:ext uri="{BB962C8B-B14F-4D97-AF65-F5344CB8AC3E}">
        <p14:creationId xmlns:p14="http://schemas.microsoft.com/office/powerpoint/2010/main" val="92984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66A8-FB85-442E-8282-CF83B437F1A6}"/>
              </a:ext>
            </a:extLst>
          </p:cNvPr>
          <p:cNvSpPr>
            <a:spLocks noGrp="1"/>
          </p:cNvSpPr>
          <p:nvPr>
            <p:ph type="title"/>
          </p:nvPr>
        </p:nvSpPr>
        <p:spPr/>
        <p:txBody>
          <a:bodyPr>
            <a:normAutofit fontScale="90000"/>
          </a:bodyPr>
          <a:lstStyle/>
          <a:p>
            <a:r>
              <a:rPr lang="en-US" sz="5400" b="1" dirty="0">
                <a:solidFill>
                  <a:srgbClr val="C00000"/>
                </a:solidFill>
              </a:rPr>
              <a:t>Leadership Objectives/Standards</a:t>
            </a:r>
          </a:p>
        </p:txBody>
      </p:sp>
      <p:sp>
        <p:nvSpPr>
          <p:cNvPr id="3" name="Content Placeholder 2">
            <a:extLst>
              <a:ext uri="{FF2B5EF4-FFF2-40B4-BE49-F238E27FC236}">
                <a16:creationId xmlns:a16="http://schemas.microsoft.com/office/drawing/2014/main" id="{A683755D-E5A5-46DA-B75E-2B873DFF1BE0}"/>
              </a:ext>
            </a:extLst>
          </p:cNvPr>
          <p:cNvSpPr>
            <a:spLocks noGrp="1"/>
          </p:cNvSpPr>
          <p:nvPr>
            <p:ph sz="half" idx="1"/>
          </p:nvPr>
        </p:nvSpPr>
        <p:spPr>
          <a:xfrm>
            <a:off x="653143" y="1866122"/>
            <a:ext cx="10543592" cy="4159774"/>
          </a:xfrm>
        </p:spPr>
        <p:txBody>
          <a:bodyPr>
            <a:normAutofit lnSpcReduction="10000"/>
          </a:bodyPr>
          <a:lstStyle/>
          <a:p>
            <a:pPr marL="45720" indent="0">
              <a:buNone/>
            </a:pPr>
            <a:r>
              <a:rPr lang="en-US" sz="3600" b="1" dirty="0">
                <a:solidFill>
                  <a:schemeClr val="accent1">
                    <a:lumMod val="50000"/>
                  </a:schemeClr>
                </a:solidFill>
              </a:rPr>
              <a:t>Standard #1</a:t>
            </a:r>
            <a:r>
              <a:rPr lang="en-US" sz="3600" dirty="0"/>
              <a:t> - Visionary Leadership</a:t>
            </a:r>
          </a:p>
          <a:p>
            <a:pPr marL="45720" indent="0">
              <a:buNone/>
            </a:pPr>
            <a:r>
              <a:rPr lang="en-US" sz="3600" b="1" dirty="0">
                <a:solidFill>
                  <a:schemeClr val="accent1">
                    <a:lumMod val="50000"/>
                  </a:schemeClr>
                </a:solidFill>
              </a:rPr>
              <a:t>Standard #2 - </a:t>
            </a:r>
            <a:r>
              <a:rPr lang="en-US" sz="3600" dirty="0"/>
              <a:t>Instructional Improvement</a:t>
            </a:r>
          </a:p>
          <a:p>
            <a:pPr marL="45720" indent="0">
              <a:buNone/>
            </a:pPr>
            <a:r>
              <a:rPr lang="en-US" sz="3600" b="1" dirty="0">
                <a:solidFill>
                  <a:schemeClr val="accent1">
                    <a:lumMod val="50000"/>
                  </a:schemeClr>
                </a:solidFill>
              </a:rPr>
              <a:t>Standard #3</a:t>
            </a:r>
            <a:r>
              <a:rPr lang="en-US" sz="3600" dirty="0"/>
              <a:t>- Effective Management</a:t>
            </a:r>
          </a:p>
          <a:p>
            <a:pPr marL="45720" indent="0">
              <a:buNone/>
            </a:pPr>
            <a:r>
              <a:rPr lang="en-US" sz="3600" b="1" dirty="0">
                <a:solidFill>
                  <a:schemeClr val="accent1">
                    <a:lumMod val="50000"/>
                  </a:schemeClr>
                </a:solidFill>
              </a:rPr>
              <a:t>Standard#4</a:t>
            </a:r>
            <a:r>
              <a:rPr lang="en-US" sz="3600" dirty="0"/>
              <a:t>- Inclusive Practice</a:t>
            </a:r>
          </a:p>
          <a:p>
            <a:pPr marL="45720" indent="0">
              <a:buNone/>
            </a:pPr>
            <a:r>
              <a:rPr lang="en-US" sz="3600" b="1" dirty="0">
                <a:solidFill>
                  <a:schemeClr val="accent1">
                    <a:lumMod val="50000"/>
                  </a:schemeClr>
                </a:solidFill>
              </a:rPr>
              <a:t>Standard#5</a:t>
            </a:r>
            <a:r>
              <a:rPr lang="en-US" sz="3600" dirty="0"/>
              <a:t>- Ethical Leadership</a:t>
            </a:r>
          </a:p>
          <a:p>
            <a:pPr marL="45720" indent="0">
              <a:buNone/>
            </a:pPr>
            <a:r>
              <a:rPr lang="en-US" sz="3600" b="1" dirty="0">
                <a:solidFill>
                  <a:schemeClr val="accent1">
                    <a:lumMod val="50000"/>
                  </a:schemeClr>
                </a:solidFill>
              </a:rPr>
              <a:t>Standard# 6- </a:t>
            </a:r>
            <a:r>
              <a:rPr lang="en-US" sz="3600" dirty="0"/>
              <a:t>Socio-Political Context</a:t>
            </a:r>
          </a:p>
        </p:txBody>
      </p:sp>
    </p:spTree>
    <p:extLst>
      <p:ext uri="{BB962C8B-B14F-4D97-AF65-F5344CB8AC3E}">
        <p14:creationId xmlns:p14="http://schemas.microsoft.com/office/powerpoint/2010/main" val="277796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296" y="440633"/>
            <a:ext cx="8219647" cy="782942"/>
          </a:xfrm>
        </p:spPr>
        <p:txBody>
          <a:bodyPr>
            <a:normAutofit/>
          </a:bodyPr>
          <a:lstStyle/>
          <a:p>
            <a:pPr algn="ctr"/>
            <a:r>
              <a:rPr lang="en-US" sz="4800" b="1" dirty="0">
                <a:solidFill>
                  <a:srgbClr val="C00000"/>
                </a:solidFill>
              </a:rPr>
              <a:t>References</a:t>
            </a:r>
          </a:p>
        </p:txBody>
      </p:sp>
      <p:sp>
        <p:nvSpPr>
          <p:cNvPr id="3" name="Content Placeholder 2"/>
          <p:cNvSpPr>
            <a:spLocks noGrp="1"/>
          </p:cNvSpPr>
          <p:nvPr>
            <p:ph sz="half" idx="1"/>
          </p:nvPr>
        </p:nvSpPr>
        <p:spPr>
          <a:xfrm>
            <a:off x="1341119" y="1380931"/>
            <a:ext cx="9799631" cy="4644965"/>
          </a:xfrm>
        </p:spPr>
        <p:txBody>
          <a:bodyPr>
            <a:normAutofit/>
          </a:bodyPr>
          <a:lstStyle/>
          <a:p>
            <a:r>
              <a:rPr lang="en-US" sz="2800" dirty="0"/>
              <a:t>Danielson, C &amp; McGreal, T.L.(2000). </a:t>
            </a:r>
            <a:r>
              <a:rPr lang="en-US" sz="2800" i="1" dirty="0"/>
              <a:t>Teacher evaluation to enhance professional practice</a:t>
            </a:r>
            <a:r>
              <a:rPr lang="en-US" sz="2800" dirty="0"/>
              <a:t>. Alexandria, VA: ASCD. </a:t>
            </a:r>
            <a:endParaRPr lang="en-US" sz="2800" dirty="0">
              <a:hlinkClick r:id="rId2"/>
            </a:endParaRPr>
          </a:p>
          <a:p>
            <a:r>
              <a:rPr lang="en-US" sz="2800" dirty="0"/>
              <a:t>Oregon Department of Education. (n.d.) Educator Effectiveness. Retrieved from http://www.oregon.gov/ode/educator-resources/educator_effectiveness/Pages/default.aspx</a:t>
            </a:r>
          </a:p>
          <a:p>
            <a:r>
              <a:rPr lang="en-US" sz="2800" dirty="0"/>
              <a:t>Santiam Canyon School District. (2014). Strategic Plan. Retrieved from http://www.santiam.k12.or.us/documents/StrategicPlan2014-DrafttoPublish.pdf</a:t>
            </a:r>
          </a:p>
        </p:txBody>
      </p:sp>
    </p:spTree>
    <p:extLst>
      <p:ext uri="{BB962C8B-B14F-4D97-AF65-F5344CB8AC3E}">
        <p14:creationId xmlns:p14="http://schemas.microsoft.com/office/powerpoint/2010/main" val="18078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1E8D5-E7F2-425A-B5B2-E81DB211D39A}"/>
              </a:ext>
            </a:extLst>
          </p:cNvPr>
          <p:cNvSpPr>
            <a:spLocks noGrp="1"/>
          </p:cNvSpPr>
          <p:nvPr>
            <p:ph type="title"/>
          </p:nvPr>
        </p:nvSpPr>
        <p:spPr/>
        <p:txBody>
          <a:bodyPr>
            <a:normAutofit/>
          </a:bodyPr>
          <a:lstStyle/>
          <a:p>
            <a:pPr algn="ctr"/>
            <a:r>
              <a:rPr lang="en-US" sz="4800" b="1" dirty="0">
                <a:solidFill>
                  <a:srgbClr val="C00000"/>
                </a:solidFill>
              </a:rPr>
              <a:t>References</a:t>
            </a:r>
          </a:p>
        </p:txBody>
      </p:sp>
      <p:sp>
        <p:nvSpPr>
          <p:cNvPr id="3" name="Content Placeholder 2">
            <a:extLst>
              <a:ext uri="{FF2B5EF4-FFF2-40B4-BE49-F238E27FC236}">
                <a16:creationId xmlns:a16="http://schemas.microsoft.com/office/drawing/2014/main" id="{0D854519-4892-455B-AA23-6E948D8DC9BA}"/>
              </a:ext>
            </a:extLst>
          </p:cNvPr>
          <p:cNvSpPr>
            <a:spLocks noGrp="1"/>
          </p:cNvSpPr>
          <p:nvPr>
            <p:ph sz="half" idx="1"/>
          </p:nvPr>
        </p:nvSpPr>
        <p:spPr>
          <a:xfrm>
            <a:off x="1341119" y="1901952"/>
            <a:ext cx="10322145" cy="4123944"/>
          </a:xfrm>
        </p:spPr>
        <p:txBody>
          <a:bodyPr/>
          <a:lstStyle/>
          <a:p>
            <a:r>
              <a:rPr lang="en-US" sz="2800" dirty="0"/>
              <a:t>Oregon Department of Education. (n.d.). Oregon Performance Standards for School Leaders</a:t>
            </a:r>
            <a:r>
              <a:rPr lang="en-US" sz="2800" i="1" dirty="0"/>
              <a:t>. </a:t>
            </a:r>
            <a:r>
              <a:rPr lang="en-US" sz="2800" dirty="0"/>
              <a:t>Retrieved from.</a:t>
            </a:r>
            <a:r>
              <a:rPr lang="en-US" sz="2800" i="1" dirty="0"/>
              <a:t> </a:t>
            </a:r>
            <a:r>
              <a:rPr lang="en-US" sz="2800" dirty="0"/>
              <a:t>http://www.ode.state.or.us/wma/teachlearn/educatoreffectiveness/or-admin-standards.pdf</a:t>
            </a:r>
          </a:p>
          <a:p>
            <a:r>
              <a:rPr lang="en-US" sz="2800" dirty="0"/>
              <a:t>Tomal, D., Wilhite, R., Phillips, B., Sims, P., and Gibson, N. (2015</a:t>
            </a:r>
            <a:r>
              <a:rPr lang="en-US" sz="2800" i="1" dirty="0"/>
              <a:t>). Supervision and evaluation for learning and growth: Strategies for teacher and school leader improvement</a:t>
            </a:r>
            <a:r>
              <a:rPr lang="en-US" sz="2800" dirty="0"/>
              <a:t>. Langham, N. J.: Rowman and Littlefield. </a:t>
            </a:r>
          </a:p>
          <a:p>
            <a:endParaRPr lang="en-US" sz="2800" dirty="0"/>
          </a:p>
          <a:p>
            <a:endParaRPr lang="en-US" dirty="0"/>
          </a:p>
        </p:txBody>
      </p:sp>
    </p:spTree>
    <p:extLst>
      <p:ext uri="{BB962C8B-B14F-4D97-AF65-F5344CB8AC3E}">
        <p14:creationId xmlns:p14="http://schemas.microsoft.com/office/powerpoint/2010/main" val="341169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722D15-5D45-4239-B0CE-7BBF01FCCC26}"/>
              </a:ext>
            </a:extLst>
          </p:cNvPr>
          <p:cNvSpPr>
            <a:spLocks noGrp="1"/>
          </p:cNvSpPr>
          <p:nvPr>
            <p:ph type="title"/>
          </p:nvPr>
        </p:nvSpPr>
        <p:spPr/>
        <p:txBody>
          <a:bodyPr>
            <a:noAutofit/>
          </a:bodyPr>
          <a:lstStyle/>
          <a:p>
            <a:pPr algn="ctr"/>
            <a:r>
              <a:rPr lang="en-US" sz="4400" b="1" dirty="0"/>
              <a:t>Our Goals and Visions, District and School-Wide</a:t>
            </a:r>
          </a:p>
        </p:txBody>
      </p:sp>
      <p:sp>
        <p:nvSpPr>
          <p:cNvPr id="6" name="Text Placeholder 5">
            <a:extLst>
              <a:ext uri="{FF2B5EF4-FFF2-40B4-BE49-F238E27FC236}">
                <a16:creationId xmlns:a16="http://schemas.microsoft.com/office/drawing/2014/main" id="{2F9B4B55-0DFF-4866-9F7C-4D0577A534A7}"/>
              </a:ext>
            </a:extLst>
          </p:cNvPr>
          <p:cNvSpPr>
            <a:spLocks noGrp="1"/>
          </p:cNvSpPr>
          <p:nvPr>
            <p:ph type="body" idx="1"/>
          </p:nvPr>
        </p:nvSpPr>
        <p:spPr>
          <a:xfrm>
            <a:off x="737937" y="1837464"/>
            <a:ext cx="10112943" cy="766588"/>
          </a:xfrm>
        </p:spPr>
        <p:txBody>
          <a:bodyPr>
            <a:normAutofit/>
          </a:bodyPr>
          <a:lstStyle/>
          <a:p>
            <a:pPr algn="ctr"/>
            <a:r>
              <a:rPr lang="en-US" sz="3600" b="1" dirty="0">
                <a:solidFill>
                  <a:schemeClr val="accent6">
                    <a:lumMod val="75000"/>
                  </a:schemeClr>
                </a:solidFill>
              </a:rPr>
              <a:t>Our School Mission Statement</a:t>
            </a:r>
          </a:p>
        </p:txBody>
      </p:sp>
      <p:sp>
        <p:nvSpPr>
          <p:cNvPr id="7" name="Content Placeholder 6">
            <a:extLst>
              <a:ext uri="{FF2B5EF4-FFF2-40B4-BE49-F238E27FC236}">
                <a16:creationId xmlns:a16="http://schemas.microsoft.com/office/drawing/2014/main" id="{C2CC1216-3185-4CE7-A123-DFAD791B507D}"/>
              </a:ext>
            </a:extLst>
          </p:cNvPr>
          <p:cNvSpPr>
            <a:spLocks noGrp="1"/>
          </p:cNvSpPr>
          <p:nvPr>
            <p:ph sz="half" idx="2"/>
          </p:nvPr>
        </p:nvSpPr>
        <p:spPr>
          <a:xfrm>
            <a:off x="3128209" y="2740732"/>
            <a:ext cx="5582653" cy="3288847"/>
          </a:xfrm>
        </p:spPr>
        <p:txBody>
          <a:bodyPr>
            <a:normAutofit fontScale="77500" lnSpcReduction="20000"/>
          </a:bodyPr>
          <a:lstStyle/>
          <a:p>
            <a:pPr marL="45720" indent="0" algn="ctr">
              <a:buNone/>
            </a:pPr>
            <a:r>
              <a:rPr lang="en-US" sz="4000" b="1" i="1" dirty="0"/>
              <a:t>“The mission of Oregon Connections Academy, a public virtual charter school, is to provide an inclusive, flexible, academic, and individualized program by partnering students and families with highly qualified educators to build life-long learners”.</a:t>
            </a:r>
            <a:endParaRPr lang="en-US" sz="4000" dirty="0"/>
          </a:p>
          <a:p>
            <a:endParaRPr lang="en-US" dirty="0"/>
          </a:p>
        </p:txBody>
      </p:sp>
    </p:spTree>
    <p:extLst>
      <p:ext uri="{BB962C8B-B14F-4D97-AF65-F5344CB8AC3E}">
        <p14:creationId xmlns:p14="http://schemas.microsoft.com/office/powerpoint/2010/main" val="79283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0B226-A9C2-482A-BFC8-E82FB5541F1B}"/>
              </a:ext>
            </a:extLst>
          </p:cNvPr>
          <p:cNvSpPr>
            <a:spLocks noGrp="1"/>
          </p:cNvSpPr>
          <p:nvPr>
            <p:ph type="title"/>
          </p:nvPr>
        </p:nvSpPr>
        <p:spPr/>
        <p:txBody>
          <a:bodyPr>
            <a:noAutofit/>
          </a:bodyPr>
          <a:lstStyle/>
          <a:p>
            <a:pPr algn="ctr"/>
            <a:r>
              <a:rPr lang="en-US" sz="4400" b="1" dirty="0"/>
              <a:t>Our Goals and Visions, District and School-Wide</a:t>
            </a:r>
            <a:endParaRPr lang="en-US" sz="4400" dirty="0"/>
          </a:p>
        </p:txBody>
      </p:sp>
      <p:sp>
        <p:nvSpPr>
          <p:cNvPr id="3" name="Text Placeholder 2">
            <a:extLst>
              <a:ext uri="{FF2B5EF4-FFF2-40B4-BE49-F238E27FC236}">
                <a16:creationId xmlns:a16="http://schemas.microsoft.com/office/drawing/2014/main" id="{8FD86648-76C2-4ADB-91E4-4822EF7D51B7}"/>
              </a:ext>
            </a:extLst>
          </p:cNvPr>
          <p:cNvSpPr>
            <a:spLocks noGrp="1"/>
          </p:cNvSpPr>
          <p:nvPr>
            <p:ph type="body" idx="1"/>
          </p:nvPr>
        </p:nvSpPr>
        <p:spPr>
          <a:xfrm>
            <a:off x="808669" y="1974144"/>
            <a:ext cx="10403010" cy="766588"/>
          </a:xfrm>
        </p:spPr>
        <p:txBody>
          <a:bodyPr>
            <a:normAutofit fontScale="77500" lnSpcReduction="20000"/>
          </a:bodyPr>
          <a:lstStyle/>
          <a:p>
            <a:pPr algn="ctr"/>
            <a:r>
              <a:rPr lang="en-US" sz="4600" b="1" dirty="0">
                <a:solidFill>
                  <a:schemeClr val="accent6">
                    <a:lumMod val="75000"/>
                  </a:schemeClr>
                </a:solidFill>
              </a:rPr>
              <a:t>Santiam Canyon School District Mission Statement</a:t>
            </a:r>
          </a:p>
          <a:p>
            <a:pPr algn="ctr"/>
            <a:endParaRPr lang="en-US" dirty="0"/>
          </a:p>
        </p:txBody>
      </p:sp>
      <p:sp>
        <p:nvSpPr>
          <p:cNvPr id="4" name="Content Placeholder 3">
            <a:extLst>
              <a:ext uri="{FF2B5EF4-FFF2-40B4-BE49-F238E27FC236}">
                <a16:creationId xmlns:a16="http://schemas.microsoft.com/office/drawing/2014/main" id="{2C7DBADE-5E8F-4055-B098-C8EA6B763D50}"/>
              </a:ext>
            </a:extLst>
          </p:cNvPr>
          <p:cNvSpPr>
            <a:spLocks noGrp="1"/>
          </p:cNvSpPr>
          <p:nvPr>
            <p:ph sz="half" idx="2"/>
          </p:nvPr>
        </p:nvSpPr>
        <p:spPr>
          <a:xfrm>
            <a:off x="1341120" y="2740732"/>
            <a:ext cx="9338109" cy="3288847"/>
          </a:xfrm>
        </p:spPr>
        <p:txBody>
          <a:bodyPr>
            <a:normAutofit/>
          </a:bodyPr>
          <a:lstStyle/>
          <a:p>
            <a:pPr>
              <a:buFont typeface="Wingdings" panose="05000000000000000000" pitchFamily="2" charset="2"/>
              <a:buChar char="§"/>
            </a:pPr>
            <a:r>
              <a:rPr lang="en-US" sz="2800" b="1" i="1" dirty="0">
                <a:solidFill>
                  <a:srgbClr val="002060"/>
                </a:solidFill>
              </a:rPr>
              <a:t>“We will strive to provide students a quality education by:</a:t>
            </a:r>
          </a:p>
          <a:p>
            <a:pPr>
              <a:buFont typeface="Wingdings" panose="05000000000000000000" pitchFamily="2" charset="2"/>
              <a:buChar char="§"/>
            </a:pPr>
            <a:r>
              <a:rPr lang="en-US" sz="2800" b="1" i="1" dirty="0">
                <a:solidFill>
                  <a:srgbClr val="002060"/>
                </a:solidFill>
              </a:rPr>
              <a:t>Fostering a safe, positive, and supportive learning environment</a:t>
            </a:r>
          </a:p>
          <a:p>
            <a:pPr>
              <a:buFont typeface="Wingdings" panose="05000000000000000000" pitchFamily="2" charset="2"/>
              <a:buChar char="§"/>
            </a:pPr>
            <a:r>
              <a:rPr lang="en-US" sz="2800" b="1" i="1" dirty="0">
                <a:solidFill>
                  <a:srgbClr val="002060"/>
                </a:solidFill>
              </a:rPr>
              <a:t>Working to help students develop their limitless potential</a:t>
            </a:r>
          </a:p>
          <a:p>
            <a:pPr>
              <a:buFont typeface="Wingdings" panose="05000000000000000000" pitchFamily="2" charset="2"/>
              <a:buChar char="§"/>
            </a:pPr>
            <a:r>
              <a:rPr lang="en-US" sz="2800" b="1" i="1" dirty="0">
                <a:solidFill>
                  <a:srgbClr val="002060"/>
                </a:solidFill>
              </a:rPr>
              <a:t>Establishing strong collaborative relationships</a:t>
            </a:r>
          </a:p>
          <a:p>
            <a:endParaRPr lang="en-US" dirty="0"/>
          </a:p>
        </p:txBody>
      </p:sp>
    </p:spTree>
    <p:extLst>
      <p:ext uri="{BB962C8B-B14F-4D97-AF65-F5344CB8AC3E}">
        <p14:creationId xmlns:p14="http://schemas.microsoft.com/office/powerpoint/2010/main" val="140569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941" y="317241"/>
            <a:ext cx="10289406" cy="1534262"/>
          </a:xfrm>
        </p:spPr>
        <p:txBody>
          <a:bodyPr>
            <a:normAutofit/>
          </a:bodyPr>
          <a:lstStyle/>
          <a:p>
            <a:r>
              <a:rPr lang="en-US" sz="4400" b="1" dirty="0">
                <a:solidFill>
                  <a:schemeClr val="accent6">
                    <a:lumMod val="75000"/>
                  </a:schemeClr>
                </a:solidFill>
              </a:rPr>
              <a:t>How do we ensure that we are fulfilling these visions, missions and values?</a:t>
            </a:r>
          </a:p>
        </p:txBody>
      </p:sp>
      <p:sp>
        <p:nvSpPr>
          <p:cNvPr id="3" name="Content Placeholder 2">
            <a:extLst>
              <a:ext uri="{FF2B5EF4-FFF2-40B4-BE49-F238E27FC236}">
                <a16:creationId xmlns:a16="http://schemas.microsoft.com/office/drawing/2014/main" id="{0C3F5B9A-87E0-482B-B3C8-16130950E55A}"/>
              </a:ext>
            </a:extLst>
          </p:cNvPr>
          <p:cNvSpPr>
            <a:spLocks noGrp="1"/>
          </p:cNvSpPr>
          <p:nvPr>
            <p:ph idx="1"/>
          </p:nvPr>
        </p:nvSpPr>
        <p:spPr>
          <a:xfrm>
            <a:off x="5486400" y="2404637"/>
            <a:ext cx="5057193" cy="3974842"/>
          </a:xfrm>
        </p:spPr>
        <p:txBody>
          <a:bodyPr>
            <a:noAutofit/>
          </a:bodyPr>
          <a:lstStyle/>
          <a:p>
            <a:r>
              <a:rPr lang="en-US" sz="3600" dirty="0"/>
              <a:t>Setting Timelines</a:t>
            </a:r>
          </a:p>
          <a:p>
            <a:r>
              <a:rPr lang="en-US" sz="3600" dirty="0"/>
              <a:t>Evaluations</a:t>
            </a:r>
          </a:p>
          <a:p>
            <a:r>
              <a:rPr lang="en-US" sz="3600" dirty="0"/>
              <a:t>Self-Reflection</a:t>
            </a:r>
          </a:p>
          <a:p>
            <a:r>
              <a:rPr lang="en-US" sz="3600" dirty="0"/>
              <a:t>PLCs</a:t>
            </a:r>
          </a:p>
          <a:p>
            <a:r>
              <a:rPr lang="en-US" sz="3600" dirty="0"/>
              <a:t>And More!!!</a:t>
            </a:r>
          </a:p>
        </p:txBody>
      </p:sp>
      <p:sp>
        <p:nvSpPr>
          <p:cNvPr id="4" name="TextBox 3">
            <a:extLst>
              <a:ext uri="{FF2B5EF4-FFF2-40B4-BE49-F238E27FC236}">
                <a16:creationId xmlns:a16="http://schemas.microsoft.com/office/drawing/2014/main" id="{7A5F22C9-0BF7-4441-8172-895DD7EE0DA1}"/>
              </a:ext>
            </a:extLst>
          </p:cNvPr>
          <p:cNvSpPr txBox="1"/>
          <p:nvPr/>
        </p:nvSpPr>
        <p:spPr>
          <a:xfrm>
            <a:off x="891941" y="2333685"/>
            <a:ext cx="4385388" cy="4524315"/>
          </a:xfrm>
          <a:prstGeom prst="rect">
            <a:avLst/>
          </a:prstGeom>
          <a:noFill/>
        </p:spPr>
        <p:txBody>
          <a:bodyPr wrap="square" rtlCol="0">
            <a:spAutoFit/>
          </a:bodyPr>
          <a:lstStyle/>
          <a:p>
            <a:pPr marL="571500" indent="-571500">
              <a:buFont typeface="Wingdings" panose="05000000000000000000" pitchFamily="2" charset="2"/>
              <a:buChar char="§"/>
            </a:pPr>
            <a:r>
              <a:rPr lang="en-US" sz="3600" dirty="0">
                <a:solidFill>
                  <a:schemeClr val="tx2"/>
                </a:solidFill>
              </a:rPr>
              <a:t>Data Collection</a:t>
            </a:r>
          </a:p>
          <a:p>
            <a:pPr marL="571500" indent="-571500">
              <a:buFont typeface="Wingdings" panose="05000000000000000000" pitchFamily="2" charset="2"/>
              <a:buChar char="§"/>
            </a:pPr>
            <a:r>
              <a:rPr lang="en-US" sz="3600" dirty="0">
                <a:solidFill>
                  <a:schemeClr val="tx2"/>
                </a:solidFill>
              </a:rPr>
              <a:t>Student Achievement</a:t>
            </a:r>
          </a:p>
          <a:p>
            <a:pPr marL="571500" indent="-571500">
              <a:buFont typeface="Wingdings" panose="05000000000000000000" pitchFamily="2" charset="2"/>
              <a:buChar char="§"/>
            </a:pPr>
            <a:r>
              <a:rPr lang="en-US" sz="3600" dirty="0">
                <a:solidFill>
                  <a:schemeClr val="tx2"/>
                </a:solidFill>
              </a:rPr>
              <a:t>Consistent Feedback</a:t>
            </a:r>
          </a:p>
          <a:p>
            <a:pPr marL="571500" indent="-571500">
              <a:buFont typeface="Wingdings" panose="05000000000000000000" pitchFamily="2" charset="2"/>
              <a:buChar char="§"/>
            </a:pPr>
            <a:r>
              <a:rPr lang="en-US" sz="3600" dirty="0">
                <a:solidFill>
                  <a:schemeClr val="tx2"/>
                </a:solidFill>
              </a:rPr>
              <a:t>Collaboration</a:t>
            </a:r>
          </a:p>
          <a:p>
            <a:pPr marL="571500" indent="-571500">
              <a:buFont typeface="Wingdings" panose="05000000000000000000" pitchFamily="2" charset="2"/>
              <a:buChar char="§"/>
            </a:pPr>
            <a:r>
              <a:rPr lang="en-US" sz="3600" dirty="0">
                <a:solidFill>
                  <a:schemeClr val="tx2"/>
                </a:solidFill>
              </a:rPr>
              <a:t>Setting Goals</a:t>
            </a:r>
          </a:p>
          <a:p>
            <a:pPr marL="571500" indent="-571500">
              <a:buFont typeface="Wingdings" panose="05000000000000000000" pitchFamily="2" charset="2"/>
              <a:buChar char="§"/>
            </a:pPr>
            <a:endParaRPr lang="en-US" sz="3600" dirty="0">
              <a:solidFill>
                <a:schemeClr val="tx2"/>
              </a:solidFill>
            </a:endParaRPr>
          </a:p>
        </p:txBody>
      </p:sp>
    </p:spTree>
    <p:extLst>
      <p:ext uri="{BB962C8B-B14F-4D97-AF65-F5344CB8AC3E}">
        <p14:creationId xmlns:p14="http://schemas.microsoft.com/office/powerpoint/2010/main" val="104788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177361-2F1E-4384-BBC7-A912D3B7F249}"/>
              </a:ext>
            </a:extLst>
          </p:cNvPr>
          <p:cNvSpPr>
            <a:spLocks noGrp="1"/>
          </p:cNvSpPr>
          <p:nvPr>
            <p:ph type="title"/>
          </p:nvPr>
        </p:nvSpPr>
        <p:spPr>
          <a:xfrm>
            <a:off x="417094" y="1732546"/>
            <a:ext cx="4331370" cy="2534653"/>
          </a:xfrm>
        </p:spPr>
        <p:txBody>
          <a:bodyPr>
            <a:noAutofit/>
          </a:bodyPr>
          <a:lstStyle/>
          <a:p>
            <a:r>
              <a:rPr lang="en-US" sz="5400" dirty="0"/>
              <a:t>Purpose and Goals of Evaluation</a:t>
            </a:r>
          </a:p>
        </p:txBody>
      </p:sp>
      <p:pic>
        <p:nvPicPr>
          <p:cNvPr id="1028" name="Picture 4" descr="Image result for evaluation">
            <a:extLst>
              <a:ext uri="{FF2B5EF4-FFF2-40B4-BE49-F238E27FC236}">
                <a16:creationId xmlns:a16="http://schemas.microsoft.com/office/drawing/2014/main" id="{25459763-20F7-4834-81A3-E277915CCBE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06191" y="772025"/>
            <a:ext cx="6192252" cy="540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78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9E20E1-8CF8-40FD-8C1A-484285EEF56C}"/>
              </a:ext>
            </a:extLst>
          </p:cNvPr>
          <p:cNvSpPr>
            <a:spLocks noGrp="1"/>
          </p:cNvSpPr>
          <p:nvPr>
            <p:ph type="title"/>
          </p:nvPr>
        </p:nvSpPr>
        <p:spPr>
          <a:xfrm>
            <a:off x="1341120" y="261257"/>
            <a:ext cx="9509760" cy="1439527"/>
          </a:xfrm>
        </p:spPr>
        <p:txBody>
          <a:bodyPr>
            <a:noAutofit/>
          </a:bodyPr>
          <a:lstStyle/>
          <a:p>
            <a:r>
              <a:rPr lang="en-US" sz="4800" b="1" dirty="0">
                <a:solidFill>
                  <a:srgbClr val="C00000"/>
                </a:solidFill>
              </a:rPr>
              <a:t>What should be the criteria for teacher evaluation?</a:t>
            </a:r>
          </a:p>
        </p:txBody>
      </p:sp>
      <p:sp>
        <p:nvSpPr>
          <p:cNvPr id="6" name="Content Placeholder 5">
            <a:extLst>
              <a:ext uri="{FF2B5EF4-FFF2-40B4-BE49-F238E27FC236}">
                <a16:creationId xmlns:a16="http://schemas.microsoft.com/office/drawing/2014/main" id="{5544BD52-9D8F-4D83-BFA9-C0F99F0DE4AE}"/>
              </a:ext>
            </a:extLst>
          </p:cNvPr>
          <p:cNvSpPr>
            <a:spLocks noGrp="1"/>
          </p:cNvSpPr>
          <p:nvPr>
            <p:ph sz="half" idx="1"/>
          </p:nvPr>
        </p:nvSpPr>
        <p:spPr>
          <a:xfrm>
            <a:off x="832290" y="2013920"/>
            <a:ext cx="10527419" cy="4123944"/>
          </a:xfrm>
        </p:spPr>
        <p:txBody>
          <a:bodyPr>
            <a:normAutofit/>
          </a:bodyPr>
          <a:lstStyle/>
          <a:p>
            <a:r>
              <a:rPr lang="en-US" sz="4000" dirty="0"/>
              <a:t>Include research based set of teaching standards</a:t>
            </a:r>
          </a:p>
          <a:p>
            <a:r>
              <a:rPr lang="en-US" sz="4000" dirty="0"/>
              <a:t>Consideration for different experience levels of teachers</a:t>
            </a:r>
          </a:p>
          <a:p>
            <a:r>
              <a:rPr lang="en-US" sz="4000" dirty="0"/>
              <a:t>Receive support, feedback, and professional growth experiences that are meaningful</a:t>
            </a:r>
          </a:p>
          <a:p>
            <a:endParaRPr lang="en-US" dirty="0"/>
          </a:p>
        </p:txBody>
      </p:sp>
    </p:spTree>
    <p:extLst>
      <p:ext uri="{BB962C8B-B14F-4D97-AF65-F5344CB8AC3E}">
        <p14:creationId xmlns:p14="http://schemas.microsoft.com/office/powerpoint/2010/main" val="347722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76DA64-5FFE-4141-8D31-3E0A117BCCC1}"/>
              </a:ext>
            </a:extLst>
          </p:cNvPr>
          <p:cNvSpPr>
            <a:spLocks noGrp="1"/>
          </p:cNvSpPr>
          <p:nvPr>
            <p:ph type="title"/>
          </p:nvPr>
        </p:nvSpPr>
        <p:spPr>
          <a:xfrm>
            <a:off x="951721" y="261257"/>
            <a:ext cx="10189029" cy="1439527"/>
          </a:xfrm>
        </p:spPr>
        <p:txBody>
          <a:bodyPr>
            <a:normAutofit fontScale="90000"/>
          </a:bodyPr>
          <a:lstStyle/>
          <a:p>
            <a:r>
              <a:rPr lang="en-US" sz="5400" b="1" dirty="0">
                <a:solidFill>
                  <a:srgbClr val="C00000"/>
                </a:solidFill>
              </a:rPr>
              <a:t>Agreed upon evaluation criteria should include:</a:t>
            </a:r>
          </a:p>
        </p:txBody>
      </p:sp>
      <p:sp>
        <p:nvSpPr>
          <p:cNvPr id="7" name="Content Placeholder 6">
            <a:extLst>
              <a:ext uri="{FF2B5EF4-FFF2-40B4-BE49-F238E27FC236}">
                <a16:creationId xmlns:a16="http://schemas.microsoft.com/office/drawing/2014/main" id="{ECC8FE85-72E3-4C27-9B9C-A126A193074F}"/>
              </a:ext>
            </a:extLst>
          </p:cNvPr>
          <p:cNvSpPr>
            <a:spLocks noGrp="1"/>
          </p:cNvSpPr>
          <p:nvPr>
            <p:ph sz="half" idx="2"/>
          </p:nvPr>
        </p:nvSpPr>
        <p:spPr>
          <a:xfrm>
            <a:off x="1341119" y="2052736"/>
            <a:ext cx="9183811" cy="3976844"/>
          </a:xfrm>
        </p:spPr>
        <p:txBody>
          <a:bodyPr>
            <a:normAutofit lnSpcReduction="10000"/>
          </a:bodyPr>
          <a:lstStyle/>
          <a:p>
            <a:pPr lvl="0"/>
            <a:r>
              <a:rPr lang="en-US" sz="3600" dirty="0"/>
              <a:t>The evaluative criteria, including the relative weights of each.</a:t>
            </a:r>
          </a:p>
          <a:p>
            <a:pPr lvl="0"/>
            <a:r>
              <a:rPr lang="en-US" sz="3600" dirty="0"/>
              <a:t>Descriptions of levels of performance on each criterion.</a:t>
            </a:r>
          </a:p>
          <a:p>
            <a:pPr lvl="0"/>
            <a:r>
              <a:rPr lang="en-US" sz="3600" dirty="0"/>
              <a:t>General recommendations regarding the expectations for performance of teacher at different stages in their careers.</a:t>
            </a:r>
          </a:p>
          <a:p>
            <a:pPr marL="45720" indent="0">
              <a:buNone/>
            </a:pPr>
            <a:endParaRPr lang="en-US" dirty="0"/>
          </a:p>
        </p:txBody>
      </p:sp>
    </p:spTree>
    <p:extLst>
      <p:ext uri="{BB962C8B-B14F-4D97-AF65-F5344CB8AC3E}">
        <p14:creationId xmlns:p14="http://schemas.microsoft.com/office/powerpoint/2010/main" val="368386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D69F-9163-4235-9419-95A0A52412B5}"/>
              </a:ext>
            </a:extLst>
          </p:cNvPr>
          <p:cNvSpPr>
            <a:spLocks noGrp="1"/>
          </p:cNvSpPr>
          <p:nvPr>
            <p:ph type="title"/>
          </p:nvPr>
        </p:nvSpPr>
        <p:spPr>
          <a:xfrm>
            <a:off x="1828800" y="467360"/>
            <a:ext cx="9022080" cy="652313"/>
          </a:xfrm>
        </p:spPr>
        <p:txBody>
          <a:bodyPr>
            <a:normAutofit/>
          </a:bodyPr>
          <a:lstStyle/>
          <a:p>
            <a:r>
              <a:rPr lang="en-US" sz="4000" b="1" dirty="0"/>
              <a:t>Multiple Measures of Educator Practice</a:t>
            </a:r>
          </a:p>
        </p:txBody>
      </p:sp>
      <p:graphicFrame>
        <p:nvGraphicFramePr>
          <p:cNvPr id="4" name="Content Placeholder 3">
            <a:extLst>
              <a:ext uri="{FF2B5EF4-FFF2-40B4-BE49-F238E27FC236}">
                <a16:creationId xmlns:a16="http://schemas.microsoft.com/office/drawing/2014/main" id="{388A9A5D-0249-4B2A-9D06-553C44E55603}"/>
              </a:ext>
            </a:extLst>
          </p:cNvPr>
          <p:cNvGraphicFramePr>
            <a:graphicFrameLocks noGrp="1"/>
          </p:cNvGraphicFramePr>
          <p:nvPr>
            <p:ph idx="1"/>
            <p:extLst>
              <p:ext uri="{D42A27DB-BD31-4B8C-83A1-F6EECF244321}">
                <p14:modId xmlns:p14="http://schemas.microsoft.com/office/powerpoint/2010/main" val="4238275126"/>
              </p:ext>
            </p:extLst>
          </p:nvPr>
        </p:nvGraphicFramePr>
        <p:xfrm>
          <a:off x="814876" y="1700784"/>
          <a:ext cx="5809860" cy="4979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FF49F9FB-2656-4043-B1F7-C9CD707BA1BB}"/>
              </a:ext>
            </a:extLst>
          </p:cNvPr>
          <p:cNvGraphicFramePr/>
          <p:nvPr>
            <p:extLst>
              <p:ext uri="{D42A27DB-BD31-4B8C-83A1-F6EECF244321}">
                <p14:modId xmlns:p14="http://schemas.microsoft.com/office/powerpoint/2010/main" val="421784667"/>
              </p:ext>
            </p:extLst>
          </p:nvPr>
        </p:nvGraphicFramePr>
        <p:xfrm>
          <a:off x="2015413" y="1410707"/>
          <a:ext cx="7846008" cy="49799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5341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84.potx" id="{22E7A37F-2161-4E4B-A340-BF7CA314E3E5}" vid="{F2416EA9-E215-4704-9EB2-B7658E7031A3}"/>
    </a:ext>
  </a:ext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banded nature presentation with mountain sunrise photo (widescreen)</Template>
  <TotalTime>461</TotalTime>
  <Words>2255</Words>
  <Application>Microsoft Office PowerPoint</Application>
  <PresentationFormat>Widescreen</PresentationFormat>
  <Paragraphs>138</Paragraphs>
  <Slides>24</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Corbel</vt:lpstr>
      <vt:lpstr>Euphemia</vt:lpstr>
      <vt:lpstr>Wingdings</vt:lpstr>
      <vt:lpstr>Banded Design Blue 16x9</vt:lpstr>
      <vt:lpstr>A new beginning!</vt:lpstr>
      <vt:lpstr>Our Values, Vision, and Mission</vt:lpstr>
      <vt:lpstr>Our Goals and Visions, District and School-Wide</vt:lpstr>
      <vt:lpstr>Our Goals and Visions, District and School-Wide</vt:lpstr>
      <vt:lpstr>How do we ensure that we are fulfilling these visions, missions and values?</vt:lpstr>
      <vt:lpstr>Purpose and Goals of Evaluation</vt:lpstr>
      <vt:lpstr>What should be the criteria for teacher evaluation?</vt:lpstr>
      <vt:lpstr>Agreed upon evaluation criteria should include:</vt:lpstr>
      <vt:lpstr>Multiple Measures of Educator Practice</vt:lpstr>
      <vt:lpstr>Main Sources of Evidence for Evaluations</vt:lpstr>
      <vt:lpstr>Categories of Assessments</vt:lpstr>
      <vt:lpstr>Oregon Connections Academy Teacher Standards of Professional Practice</vt:lpstr>
      <vt:lpstr>Domain I: The Learner and Instructional Practices</vt:lpstr>
      <vt:lpstr>Domain II: Instructional Practice</vt:lpstr>
      <vt:lpstr>Domain III: Professional Responsibility </vt:lpstr>
      <vt:lpstr>Domain IV: Student Learning and Growth</vt:lpstr>
      <vt:lpstr>Oregon Connections Academy Educator Effectiveness Timeline 2018-2019</vt:lpstr>
      <vt:lpstr>Oregon Connections Academy Educator Effectiveness Timeline (Continued)</vt:lpstr>
      <vt:lpstr>Conceptual Framework of Leadership</vt:lpstr>
      <vt:lpstr>Leadership Goals</vt:lpstr>
      <vt:lpstr>Our Goals and Visions, District and School-Wide</vt:lpstr>
      <vt:lpstr>Leadership Objectives/Standards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beginning!</dc:title>
  <dc:creator>Amber Anderson</dc:creator>
  <cp:lastModifiedBy>Amber Anderson</cp:lastModifiedBy>
  <cp:revision>45</cp:revision>
  <dcterms:created xsi:type="dcterms:W3CDTF">2018-01-28T04:37:06Z</dcterms:created>
  <dcterms:modified xsi:type="dcterms:W3CDTF">2018-01-28T23:15:59Z</dcterms:modified>
</cp:coreProperties>
</file>