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3.xml" Type="http://schemas.openxmlformats.org/officeDocument/2006/relationships/theme" Id="rId1"/><Relationship Target="slides/slide17.xml" Type="http://schemas.openxmlformats.org/officeDocument/2006/relationships/slide" Id="rId22"/><Relationship Target="slides/slide36.xml" Type="http://schemas.openxmlformats.org/officeDocument/2006/relationships/slide" Id="rId41"/><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5" name="Shape 1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7" name="Shape 1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4" name="Shape 1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1" name="Shape 1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8" name="Shape 16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75" name="Shape 17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2" name="Shape 18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9" name="Shape 1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95" name="Shape 1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Font typeface="Arial"/>
              <a:buNone/>
            </a:pPr>
            <a:r>
              <a:t/>
            </a:r>
            <a:endParaRPr i="1">
              <a:solidFill>
                <a:schemeClr val="dk1"/>
              </a:solidFill>
            </a:endParaRPr>
          </a:p>
          <a:p>
            <a:pPr rtl="0" lvl="0">
              <a:spcBef>
                <a:spcPts val="0"/>
              </a:spcBef>
              <a:buClr>
                <a:schemeClr val="dk1"/>
              </a:buClr>
              <a:buSzPct val="100000"/>
              <a:buFont typeface="Arial"/>
              <a:buNone/>
            </a:pPr>
            <a:r>
              <a:rPr b="1" lang="en">
                <a:solidFill>
                  <a:schemeClr val="dk1"/>
                </a:solidFill>
              </a:rPr>
              <a:t>Goals:</a:t>
            </a:r>
          </a:p>
          <a:p>
            <a:pPr rtl="0" lvl="0">
              <a:lnSpc>
                <a:spcPct val="115000"/>
              </a:lnSpc>
              <a:spcBef>
                <a:spcPts val="0"/>
              </a:spcBef>
              <a:buClr>
                <a:schemeClr val="dk1"/>
              </a:buClr>
              <a:buSzPct val="100000"/>
              <a:buFont typeface="Arial"/>
              <a:buNone/>
            </a:pPr>
            <a:r>
              <a:rPr lang="en">
                <a:solidFill>
                  <a:schemeClr val="dk1"/>
                </a:solidFill>
              </a:rPr>
              <a:t>1.     </a:t>
            </a:r>
            <a:r>
              <a:rPr b="1" lang="en">
                <a:solidFill>
                  <a:schemeClr val="dk1"/>
                </a:solidFill>
              </a:rPr>
              <a:t>Leadership</a:t>
            </a:r>
            <a:r>
              <a:rPr lang="en">
                <a:solidFill>
                  <a:schemeClr val="dk1"/>
                </a:solidFill>
              </a:rPr>
              <a:t>: Build leadership skills in school and district leaders for developing the infrastructure, implementation, accountability and sustainability of an RtI system.</a:t>
            </a:r>
          </a:p>
          <a:p>
            <a:pPr rtl="0" lvl="0">
              <a:lnSpc>
                <a:spcPct val="115000"/>
              </a:lnSpc>
              <a:spcBef>
                <a:spcPts val="0"/>
              </a:spcBef>
              <a:buClr>
                <a:schemeClr val="dk1"/>
              </a:buClr>
              <a:buSzPct val="100000"/>
              <a:buFont typeface="Arial"/>
              <a:buNone/>
            </a:pPr>
            <a:r>
              <a:rPr lang="en">
                <a:solidFill>
                  <a:schemeClr val="dk1"/>
                </a:solidFill>
              </a:rPr>
              <a:t> </a:t>
            </a:r>
          </a:p>
          <a:p>
            <a:pPr rtl="0" lvl="0">
              <a:lnSpc>
                <a:spcPct val="115000"/>
              </a:lnSpc>
              <a:spcBef>
                <a:spcPts val="0"/>
              </a:spcBef>
              <a:buNone/>
            </a:pPr>
            <a:r>
              <a:rPr lang="en">
                <a:solidFill>
                  <a:schemeClr val="dk1"/>
                </a:solidFill>
              </a:rPr>
              <a:t>2.     </a:t>
            </a:r>
            <a:r>
              <a:rPr b="1" lang="en">
                <a:solidFill>
                  <a:schemeClr val="dk1"/>
                </a:solidFill>
              </a:rPr>
              <a:t>Instruction</a:t>
            </a:r>
            <a:r>
              <a:rPr lang="en">
                <a:solidFill>
                  <a:schemeClr val="dk1"/>
                </a:solidFill>
              </a:rPr>
              <a:t>: Support districts in providing high quality instruction and interventions matched to student need that raises the achievement of all students including all sub groups.</a:t>
            </a:r>
          </a:p>
          <a:p>
            <a:pPr rtl="0" lvl="0">
              <a:lnSpc>
                <a:spcPct val="115000"/>
              </a:lnSpc>
              <a:spcBef>
                <a:spcPts val="0"/>
              </a:spcBef>
              <a:buClr>
                <a:schemeClr val="dk1"/>
              </a:buClr>
              <a:buSzPct val="100000"/>
              <a:buFont typeface="Arial"/>
              <a:buNone/>
            </a:pPr>
            <a:r>
              <a:rPr lang="en">
                <a:solidFill>
                  <a:schemeClr val="dk1"/>
                </a:solidFill>
              </a:rPr>
              <a:t>3.     </a:t>
            </a:r>
            <a:r>
              <a:rPr b="1" lang="en">
                <a:solidFill>
                  <a:schemeClr val="dk1"/>
                </a:solidFill>
              </a:rPr>
              <a:t>Data Based Decision Making</a:t>
            </a:r>
            <a:r>
              <a:rPr lang="en">
                <a:solidFill>
                  <a:schemeClr val="dk1"/>
                </a:solidFill>
              </a:rPr>
              <a:t>: Support districts in using data based decision making as part of their on-going instructional improvement cycle.</a:t>
            </a:r>
          </a:p>
          <a:p>
            <a:pPr rtl="0" lvl="0">
              <a:lnSpc>
                <a:spcPct val="115000"/>
              </a:lnSpc>
              <a:spcBef>
                <a:spcPts val="0"/>
              </a:spcBef>
              <a:buNone/>
            </a:pPr>
            <a:r>
              <a:rPr b="1" lang="en">
                <a:solidFill>
                  <a:schemeClr val="dk1"/>
                </a:solidFill>
              </a:rPr>
              <a:t> </a:t>
            </a:r>
            <a:r>
              <a:rPr lang="en">
                <a:solidFill>
                  <a:schemeClr val="dk1"/>
                </a:solidFill>
              </a:rPr>
              <a:t>4.     </a:t>
            </a:r>
            <a:r>
              <a:rPr b="1" lang="en">
                <a:solidFill>
                  <a:schemeClr val="dk1"/>
                </a:solidFill>
              </a:rPr>
              <a:t>LD Identification: </a:t>
            </a:r>
            <a:r>
              <a:rPr lang="en">
                <a:solidFill>
                  <a:schemeClr val="dk1"/>
                </a:solidFill>
              </a:rPr>
              <a:t>Support districts in developing the capacity and confidence to make LD eligibility decisions that are appropriate and meaningful through the RtI process.</a:t>
            </a:r>
          </a:p>
          <a:p>
            <a:pPr rtl="0" lvl="0">
              <a:lnSpc>
                <a:spcPct val="115000"/>
              </a:lnSpc>
              <a:spcBef>
                <a:spcPts val="0"/>
              </a:spcBef>
              <a:buNone/>
            </a:pPr>
            <a:r>
              <a:rPr lang="en">
                <a:solidFill>
                  <a:schemeClr val="dk1"/>
                </a:solidFill>
              </a:rPr>
              <a:t>5.     </a:t>
            </a:r>
            <a:r>
              <a:rPr b="1" lang="en">
                <a:solidFill>
                  <a:schemeClr val="dk1"/>
                </a:solidFill>
              </a:rPr>
              <a:t>Professional Development:</a:t>
            </a:r>
            <a:r>
              <a:rPr lang="en">
                <a:solidFill>
                  <a:schemeClr val="dk1"/>
                </a:solidFill>
              </a:rPr>
              <a:t> Support districts to develop and maintain professional development systems to support their RtI systems.</a:t>
            </a:r>
          </a:p>
          <a:p>
            <a:pPr rtl="0" lvl="0">
              <a:lnSpc>
                <a:spcPct val="115000"/>
              </a:lnSpc>
              <a:spcBef>
                <a:spcPts val="0"/>
              </a:spcBef>
              <a:buClr>
                <a:schemeClr val="dk1"/>
              </a:buClr>
              <a:buSzPct val="100000"/>
              <a:buFont typeface="Arial"/>
              <a:buNone/>
            </a:pPr>
            <a:r>
              <a:rPr lang="en">
                <a:solidFill>
                  <a:schemeClr val="dk1"/>
                </a:solidFill>
              </a:rPr>
              <a:t>6.     </a:t>
            </a:r>
            <a:r>
              <a:rPr b="1" lang="en">
                <a:solidFill>
                  <a:schemeClr val="dk1"/>
                </a:solidFill>
              </a:rPr>
              <a:t>Assessment Systems:</a:t>
            </a:r>
            <a:r>
              <a:rPr lang="en">
                <a:solidFill>
                  <a:schemeClr val="dk1"/>
                </a:solidFill>
              </a:rPr>
              <a:t> Support districts to develop, use, and maintain their assessment systems (screening, progress monitoring, mastery, and outcome) to improve instruction for students.</a:t>
            </a:r>
          </a:p>
          <a:p>
            <a:pPr rtl="0" lvl="0">
              <a:lnSpc>
                <a:spcPct val="115000"/>
              </a:lnSpc>
              <a:spcBef>
                <a:spcPts val="0"/>
              </a:spcBef>
              <a:buClr>
                <a:schemeClr val="dk1"/>
              </a:buClr>
              <a:buSzPct val="100000"/>
              <a:buFont typeface="Arial"/>
              <a:buNone/>
            </a:pPr>
            <a:r>
              <a:rPr lang="en">
                <a:solidFill>
                  <a:schemeClr val="dk1"/>
                </a:solidFill>
              </a:rPr>
              <a:t> </a:t>
            </a:r>
          </a:p>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02" name="Shape 2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7" name="Shape 207"/>
        <p:cNvGrpSpPr/>
        <p:nvPr/>
      </p:nvGrpSpPr>
      <p:grpSpPr>
        <a:xfrm>
          <a:off y="0" x="0"/>
          <a:ext cy="0" cx="0"/>
          <a:chOff y="0" x="0"/>
          <a:chExt cy="0" cx="0"/>
        </a:xfrm>
      </p:grpSpPr>
      <p:sp>
        <p:nvSpPr>
          <p:cNvPr id="208" name="Shape 2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09" name="Shape 2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4" name="Shape 214"/>
        <p:cNvGrpSpPr/>
        <p:nvPr/>
      </p:nvGrpSpPr>
      <p:grpSpPr>
        <a:xfrm>
          <a:off y="0" x="0"/>
          <a:ext cy="0" cx="0"/>
          <a:chOff y="0" x="0"/>
          <a:chExt cy="0" cx="0"/>
        </a:xfrm>
      </p:grpSpPr>
      <p:sp>
        <p:nvSpPr>
          <p:cNvPr id="215" name="Shape 2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16" name="Shape 21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5" name="Shape 225"/>
        <p:cNvGrpSpPr/>
        <p:nvPr/>
      </p:nvGrpSpPr>
      <p:grpSpPr>
        <a:xfrm>
          <a:off y="0" x="0"/>
          <a:ext cy="0" cx="0"/>
          <a:chOff y="0" x="0"/>
          <a:chExt cy="0" cx="0"/>
        </a:xfrm>
      </p:grpSpPr>
      <p:sp>
        <p:nvSpPr>
          <p:cNvPr id="226" name="Shape 2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27" name="Shape 2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2" name="Shape 232"/>
        <p:cNvGrpSpPr/>
        <p:nvPr/>
      </p:nvGrpSpPr>
      <p:grpSpPr>
        <a:xfrm>
          <a:off y="0" x="0"/>
          <a:ext cy="0" cx="0"/>
          <a:chOff y="0" x="0"/>
          <a:chExt cy="0" cx="0"/>
        </a:xfrm>
      </p:grpSpPr>
      <p:sp>
        <p:nvSpPr>
          <p:cNvPr id="233" name="Shape 23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34" name="Shape 2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41" name="Shape 2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47" name="Shape 2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1" name="Shape 251"/>
        <p:cNvGrpSpPr/>
        <p:nvPr/>
      </p:nvGrpSpPr>
      <p:grpSpPr>
        <a:xfrm>
          <a:off y="0" x="0"/>
          <a:ext cy="0" cx="0"/>
          <a:chOff y="0" x="0"/>
          <a:chExt cy="0" cx="0"/>
        </a:xfrm>
      </p:grpSpPr>
      <p:sp>
        <p:nvSpPr>
          <p:cNvPr id="252" name="Shape 2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53" name="Shape 2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7" name="Shape 257"/>
        <p:cNvGrpSpPr/>
        <p:nvPr/>
      </p:nvGrpSpPr>
      <p:grpSpPr>
        <a:xfrm>
          <a:off y="0" x="0"/>
          <a:ext cy="0" cx="0"/>
          <a:chOff y="0" x="0"/>
          <a:chExt cy="0" cx="0"/>
        </a:xfrm>
      </p:grpSpPr>
      <p:sp>
        <p:nvSpPr>
          <p:cNvPr id="258" name="Shape 2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59" name="Shape 2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3" name="Shape 263"/>
        <p:cNvGrpSpPr/>
        <p:nvPr/>
      </p:nvGrpSpPr>
      <p:grpSpPr>
        <a:xfrm>
          <a:off y="0" x="0"/>
          <a:ext cy="0" cx="0"/>
          <a:chOff y="0" x="0"/>
          <a:chExt cy="0" cx="0"/>
        </a:xfrm>
      </p:grpSpPr>
      <p:sp>
        <p:nvSpPr>
          <p:cNvPr id="264" name="Shape 26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65" name="Shape 2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9" name="Shape 269"/>
        <p:cNvGrpSpPr/>
        <p:nvPr/>
      </p:nvGrpSpPr>
      <p:grpSpPr>
        <a:xfrm>
          <a:off y="0" x="0"/>
          <a:ext cy="0" cx="0"/>
          <a:chOff y="0" x="0"/>
          <a:chExt cy="0" cx="0"/>
        </a:xfrm>
      </p:grpSpPr>
      <p:sp>
        <p:nvSpPr>
          <p:cNvPr id="270" name="Shape 2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71" name="Shape 27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77" name="Shape 27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1" name="Shape 281"/>
        <p:cNvGrpSpPr/>
        <p:nvPr/>
      </p:nvGrpSpPr>
      <p:grpSpPr>
        <a:xfrm>
          <a:off y="0" x="0"/>
          <a:ext cy="0" cx="0"/>
          <a:chOff y="0" x="0"/>
          <a:chExt cy="0" cx="0"/>
        </a:xfrm>
      </p:grpSpPr>
      <p:sp>
        <p:nvSpPr>
          <p:cNvPr id="282" name="Shape 2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83" name="Shape 28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89" name="Shape 2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4" name="Shape 294"/>
        <p:cNvGrpSpPr/>
        <p:nvPr/>
      </p:nvGrpSpPr>
      <p:grpSpPr>
        <a:xfrm>
          <a:off y="0" x="0"/>
          <a:ext cy="0" cx="0"/>
          <a:chOff y="0" x="0"/>
          <a:chExt cy="0" cx="0"/>
        </a:xfrm>
      </p:grpSpPr>
      <p:sp>
        <p:nvSpPr>
          <p:cNvPr id="295" name="Shape 29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96" name="Shape 29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1" name="Shape 301"/>
        <p:cNvGrpSpPr/>
        <p:nvPr/>
      </p:nvGrpSpPr>
      <p:grpSpPr>
        <a:xfrm>
          <a:off y="0" x="0"/>
          <a:ext cy="0" cx="0"/>
          <a:chOff y="0" x="0"/>
          <a:chExt cy="0" cx="0"/>
        </a:xfrm>
      </p:grpSpPr>
      <p:sp>
        <p:nvSpPr>
          <p:cNvPr id="302" name="Shape 30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03" name="Shape 30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7" name="Shape 307"/>
        <p:cNvGrpSpPr/>
        <p:nvPr/>
      </p:nvGrpSpPr>
      <p:grpSpPr>
        <a:xfrm>
          <a:off y="0" x="0"/>
          <a:ext cy="0" cx="0"/>
          <a:chOff y="0" x="0"/>
          <a:chExt cy="0" cx="0"/>
        </a:xfrm>
      </p:grpSpPr>
      <p:sp>
        <p:nvSpPr>
          <p:cNvPr id="308" name="Shape 3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09" name="Shape 3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3" name="Shape 12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9" name="Shape 1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1200150" x="0"/>
            <a:ext cy="2743199" cx="9144000"/>
          </a:xfrm>
          <a:prstGeom prst="rect">
            <a:avLst/>
          </a:prstGeom>
          <a:solidFill>
            <a:schemeClr val="dk1">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9" name="Shape 9"/>
          <p:cNvGrpSpPr/>
          <p:nvPr/>
        </p:nvGrpSpPr>
        <p:grpSpPr>
          <a:xfrm>
            <a:off y="-1078" x="0"/>
            <a:ext cy="5144627" cx="1827407"/>
            <a:chOff y="-1438" x="0"/>
            <a:chExt cy="6859503" cx="798029"/>
          </a:xfrm>
        </p:grpSpPr>
        <p:sp>
          <p:nvSpPr>
            <p:cNvPr id="10" name="Shape 10"/>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sp>
          <p:nvSpPr>
            <p:cNvPr id="11" name="Shape 11"/>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12" name="Shape 12"/>
          <p:cNvGrpSpPr/>
          <p:nvPr/>
        </p:nvGrpSpPr>
        <p:grpSpPr>
          <a:xfrm flipH="1">
            <a:off y="0" x="7316591"/>
            <a:ext cy="5144627" cx="1827407"/>
            <a:chOff y="-1438" x="0"/>
            <a:chExt cy="6859503" cx="798029"/>
          </a:xfrm>
        </p:grpSpPr>
        <p:sp>
          <p:nvSpPr>
            <p:cNvPr id="13" name="Shape 13"/>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sp>
          <p:nvSpPr>
            <p:cNvPr id="14" name="Shape 14"/>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15" name="Shape 15"/>
          <p:cNvSpPr txBox="1"/>
          <p:nvPr>
            <p:ph type="ctrTitle"/>
          </p:nvPr>
        </p:nvSpPr>
        <p:spPr>
          <a:xfrm>
            <a:off y="1568184" x="685800"/>
            <a:ext cy="12380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6" name="Shape 16"/>
          <p:cNvSpPr txBox="1"/>
          <p:nvPr>
            <p:ph idx="1" type="subTitle"/>
          </p:nvPr>
        </p:nvSpPr>
        <p:spPr>
          <a:xfrm>
            <a:off y="2914650" x="685800"/>
            <a:ext cy="658500" cx="7772400"/>
          </a:xfrm>
          <a:prstGeom prst="rect">
            <a:avLst/>
          </a:prstGeom>
        </p:spPr>
        <p:txBody>
          <a:bodyPr bIns="91425" rIns="91425" lIns="91425" tIns="91425" anchor="t" anchorCtr="0"/>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y="0" x="0"/>
          <a:ext cy="0" cx="0"/>
          <a:chOff y="0" x="0"/>
          <a:chExt cy="0" cx="0"/>
        </a:xfrm>
      </p:grpSpPr>
      <p:sp>
        <p:nvSpPr>
          <p:cNvPr id="18" name="Shape 18"/>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19" name="Shape 19"/>
          <p:cNvGrpSpPr/>
          <p:nvPr/>
        </p:nvGrpSpPr>
        <p:grpSpPr>
          <a:xfrm>
            <a:off y="-1078" x="0"/>
            <a:ext cy="5144627" cx="649180"/>
            <a:chOff y="-1438" x="0"/>
            <a:chExt cy="6859503" cx="649180"/>
          </a:xfrm>
        </p:grpSpPr>
        <p:sp>
          <p:nvSpPr>
            <p:cNvPr id="20" name="Shape 20"/>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a:pPr>
                <a:spcBef>
                  <a:spcPts val="0"/>
                </a:spcBef>
                <a:buNone/>
              </a:pPr>
              <a:r>
                <a:t/>
              </a:r>
              <a:endParaRPr/>
            </a:p>
          </p:txBody>
        </p:sp>
        <p:sp>
          <p:nvSpPr>
            <p:cNvPr id="21" name="Shape 21"/>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22" name="Shape 22"/>
          <p:cNvGrpSpPr/>
          <p:nvPr/>
        </p:nvGrpSpPr>
        <p:grpSpPr>
          <a:xfrm flipH="1">
            <a:off y="0" x="8494493"/>
            <a:ext cy="5144627" cx="649180"/>
            <a:chOff y="-1438" x="0"/>
            <a:chExt cy="6859503" cx="649180"/>
          </a:xfrm>
        </p:grpSpPr>
        <p:sp>
          <p:nvSpPr>
            <p:cNvPr id="23" name="Shape 2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a:pPr>
                <a:spcBef>
                  <a:spcPts val="0"/>
                </a:spcBef>
                <a:buNone/>
              </a:pPr>
              <a:r>
                <a:t/>
              </a:r>
              <a:endParaRPr/>
            </a:p>
          </p:txBody>
        </p:sp>
        <p:sp>
          <p:nvSpPr>
            <p:cNvPr id="24" name="Shape 2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25" name="Shape 25"/>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26" name="Shape 26"/>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8" name="Shape 28"/>
        <p:cNvGrpSpPr/>
        <p:nvPr/>
      </p:nvGrpSpPr>
      <p:grpSpPr>
        <a:xfrm>
          <a:off y="0" x="0"/>
          <a:ext cy="0" cx="0"/>
          <a:chOff y="0" x="0"/>
          <a:chExt cy="0" cx="0"/>
        </a:xfrm>
      </p:grpSpPr>
      <p:sp>
        <p:nvSpPr>
          <p:cNvPr id="29" name="Shape 29"/>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30" name="Shape 30"/>
          <p:cNvGrpSpPr/>
          <p:nvPr/>
        </p:nvGrpSpPr>
        <p:grpSpPr>
          <a:xfrm>
            <a:off y="-1078" x="0"/>
            <a:ext cy="5144627" cx="649180"/>
            <a:chOff y="-1438" x="0"/>
            <a:chExt cy="6859503" cx="649180"/>
          </a:xfrm>
        </p:grpSpPr>
        <p:sp>
          <p:nvSpPr>
            <p:cNvPr id="31" name="Shape 31"/>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32" name="Shape 32"/>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33" name="Shape 33"/>
          <p:cNvGrpSpPr/>
          <p:nvPr/>
        </p:nvGrpSpPr>
        <p:grpSpPr>
          <a:xfrm flipH="1">
            <a:off y="0" x="8494493"/>
            <a:ext cy="5144627" cx="649180"/>
            <a:chOff y="-1438" x="0"/>
            <a:chExt cy="6859503" cx="649180"/>
          </a:xfrm>
        </p:grpSpPr>
        <p:sp>
          <p:nvSpPr>
            <p:cNvPr id="34" name="Shape 34"/>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a:pPr>
                <a:spcBef>
                  <a:spcPts val="0"/>
                </a:spcBef>
                <a:buNone/>
              </a:pPr>
              <a:r>
                <a:t/>
              </a:r>
              <a:endParaRPr/>
            </a:p>
          </p:txBody>
        </p:sp>
        <p:sp>
          <p:nvSpPr>
            <p:cNvPr id="35" name="Shape 35"/>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36" name="Shape 36"/>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37" name="Shape 37"/>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8" name="Shape 38"/>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0" name="Shape 40"/>
        <p:cNvGrpSpPr/>
        <p:nvPr/>
      </p:nvGrpSpPr>
      <p:grpSpPr>
        <a:xfrm>
          <a:off y="0" x="0"/>
          <a:ext cy="0" cx="0"/>
          <a:chOff y="0" x="0"/>
          <a:chExt cy="0" cx="0"/>
        </a:xfrm>
      </p:grpSpPr>
      <p:sp>
        <p:nvSpPr>
          <p:cNvPr id="41" name="Shape 41"/>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42" name="Shape 42"/>
          <p:cNvGrpSpPr/>
          <p:nvPr/>
        </p:nvGrpSpPr>
        <p:grpSpPr>
          <a:xfrm>
            <a:off y="-1078" x="0"/>
            <a:ext cy="5144627" cx="649180"/>
            <a:chOff y="-1438" x="0"/>
            <a:chExt cy="6859503" cx="649180"/>
          </a:xfrm>
        </p:grpSpPr>
        <p:sp>
          <p:nvSpPr>
            <p:cNvPr id="43" name="Shape 4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44" name="Shape 4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45" name="Shape 45"/>
          <p:cNvGrpSpPr/>
          <p:nvPr/>
        </p:nvGrpSpPr>
        <p:grpSpPr>
          <a:xfrm flipH="1">
            <a:off y="0" x="8494493"/>
            <a:ext cy="5144627" cx="649180"/>
            <a:chOff y="-1438" x="0"/>
            <a:chExt cy="6859503" cx="649180"/>
          </a:xfrm>
        </p:grpSpPr>
        <p:sp>
          <p:nvSpPr>
            <p:cNvPr id="46" name="Shape 4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47" name="Shape 4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48" name="Shape 48"/>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49" name="Shape 49"/>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0" name="Shape 50"/>
        <p:cNvGrpSpPr/>
        <p:nvPr/>
      </p:nvGrpSpPr>
      <p:grpSpPr>
        <a:xfrm>
          <a:off y="0" x="0"/>
          <a:ext cy="0" cx="0"/>
          <a:chOff y="0" x="0"/>
          <a:chExt cy="0" cx="0"/>
        </a:xfrm>
      </p:grpSpPr>
      <p:sp>
        <p:nvSpPr>
          <p:cNvPr id="51" name="Shape 51"/>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52" name="Shape 52"/>
          <p:cNvGrpSpPr/>
          <p:nvPr/>
        </p:nvGrpSpPr>
        <p:grpSpPr>
          <a:xfrm>
            <a:off y="-1078" x="0"/>
            <a:ext cy="5144627" cx="649180"/>
            <a:chOff y="-1438" x="0"/>
            <a:chExt cy="6859503" cx="649180"/>
          </a:xfrm>
        </p:grpSpPr>
        <p:sp>
          <p:nvSpPr>
            <p:cNvPr id="53" name="Shape 5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54" name="Shape 5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55" name="Shape 55"/>
          <p:cNvGrpSpPr/>
          <p:nvPr/>
        </p:nvGrpSpPr>
        <p:grpSpPr>
          <a:xfrm flipH="1">
            <a:off y="0" x="8494493"/>
            <a:ext cy="5144627" cx="649180"/>
            <a:chOff y="-1438" x="0"/>
            <a:chExt cy="6859503" cx="649180"/>
          </a:xfrm>
        </p:grpSpPr>
        <p:sp>
          <p:nvSpPr>
            <p:cNvPr id="56" name="Shape 5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57" name="Shape 5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58" name="Shape 58"/>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59" name="Shape 59"/>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Clr>
                <a:schemeClr val="lt2"/>
              </a:buClr>
              <a:buSzPct val="100000"/>
              <a:buNone/>
              <a:defRPr sz="1800">
                <a:solidFill>
                  <a:schemeClr val="lt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y="0" x="0"/>
          <a:ext cy="0" cx="0"/>
          <a:chOff y="0" x="0"/>
          <a:chExt cy="0" cx="0"/>
        </a:xfrm>
      </p:grpSpPr>
      <p:sp>
        <p:nvSpPr>
          <p:cNvPr id="61" name="Shape 61"/>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62" name="Shape 62"/>
          <p:cNvGrpSpPr/>
          <p:nvPr/>
        </p:nvGrpSpPr>
        <p:grpSpPr>
          <a:xfrm>
            <a:off y="-1078" x="0"/>
            <a:ext cy="5144627" cx="649180"/>
            <a:chOff y="-1438" x="0"/>
            <a:chExt cy="6859503" cx="649180"/>
          </a:xfrm>
        </p:grpSpPr>
        <p:sp>
          <p:nvSpPr>
            <p:cNvPr id="63" name="Shape 6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64" name="Shape 6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65" name="Shape 65"/>
          <p:cNvGrpSpPr/>
          <p:nvPr/>
        </p:nvGrpSpPr>
        <p:grpSpPr>
          <a:xfrm flipH="1">
            <a:off y="0" x="8494493"/>
            <a:ext cy="5144627" cx="649180"/>
            <a:chOff y="-1438" x="0"/>
            <a:chExt cy="6859503" cx="649180"/>
          </a:xfrm>
        </p:grpSpPr>
        <p:sp>
          <p:nvSpPr>
            <p:cNvPr id="66" name="Shape 6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67" name="Shape 6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68" name="Shape 68"/>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6" name="Shape 6"/>
          <p:cNvSpPr txBox="1"/>
          <p:nvPr>
            <p:ph idx="1" type="body"/>
          </p:nvPr>
        </p:nvSpPr>
        <p:spPr>
          <a:xfrm>
            <a:off y="1200150" x="457200"/>
            <a:ext cy="3725699" cx="8229600"/>
          </a:xfrm>
          <a:prstGeom prst="rect">
            <a:avLst/>
          </a:prstGeom>
        </p:spPr>
        <p:txBody>
          <a:bodyPr bIns="91425" rIns="91425" lIns="91425" tIns="91425" anchor="t" anchorCtr="0"/>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8.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08.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15.png" Type="http://schemas.openxmlformats.org/officeDocument/2006/relationships/image" Id="rId4"/><Relationship Target="../media/image14.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4"/><Relationship Target="../media/image01.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y="0" x="0"/>
          <a:ext cy="0" cx="0"/>
          <a:chOff y="0" x="0"/>
          <a:chExt cy="0" cx="0"/>
        </a:xfrm>
      </p:grpSpPr>
      <p:sp>
        <p:nvSpPr>
          <p:cNvPr id="70" name="Shape 70"/>
          <p:cNvSpPr txBox="1"/>
          <p:nvPr>
            <p:ph type="ctrTitle"/>
          </p:nvPr>
        </p:nvSpPr>
        <p:spPr>
          <a:xfrm>
            <a:off y="1394550" x="899500"/>
            <a:ext cy="2354399" cx="7039200"/>
          </a:xfrm>
          <a:prstGeom prst="rect">
            <a:avLst/>
          </a:prstGeom>
        </p:spPr>
        <p:txBody>
          <a:bodyPr bIns="91425" rIns="91425" lIns="91425" tIns="91425" anchor="b" anchorCtr="0">
            <a:noAutofit/>
          </a:bodyPr>
          <a:lstStyle/>
          <a:p>
            <a:pPr>
              <a:spcBef>
                <a:spcPts val="0"/>
              </a:spcBef>
              <a:buNone/>
            </a:pPr>
            <a:r>
              <a:rPr lang="en">
                <a:solidFill>
                  <a:srgbClr val="FFFF00"/>
                </a:solidFill>
              </a:rPr>
              <a:t>RTI at Cesar Chavez K-8</a:t>
            </a:r>
          </a:p>
        </p:txBody>
      </p:sp>
      <p:sp>
        <p:nvSpPr>
          <p:cNvPr id="71" name="Shape 71"/>
          <p:cNvSpPr txBox="1"/>
          <p:nvPr>
            <p:ph idx="1" type="subTitle"/>
          </p:nvPr>
        </p:nvSpPr>
        <p:spPr>
          <a:xfrm>
            <a:off y="3588875" x="528100"/>
            <a:ext cy="1238099" cx="7782000"/>
          </a:xfrm>
          <a:prstGeom prst="rect">
            <a:avLst/>
          </a:prstGeom>
        </p:spPr>
        <p:txBody>
          <a:bodyPr bIns="91425" rIns="91425" lIns="91425" tIns="91425" anchor="t" anchorCtr="0">
            <a:noAutofit/>
          </a:bodyPr>
          <a:lstStyle/>
          <a:p>
            <a:pPr algn="l" rtl="0" lvl="0">
              <a:spcBef>
                <a:spcPts val="0"/>
              </a:spcBef>
              <a:buNone/>
            </a:pPr>
            <a:r>
              <a:rPr lang="en"/>
              <a:t> By:       Cesar Hernandez </a:t>
            </a:r>
          </a:p>
          <a:p>
            <a:pPr algn="l" rtl="0" lvl="0" indent="457200" marL="914400">
              <a:spcBef>
                <a:spcPts val="0"/>
              </a:spcBef>
              <a:buNone/>
            </a:pPr>
            <a:r>
              <a:rPr lang="en"/>
              <a:t>Britt Kuether </a:t>
            </a:r>
          </a:p>
          <a:p>
            <a:pPr algn="l" indent="457200" marL="1371600">
              <a:spcBef>
                <a:spcPts val="0"/>
              </a:spcBef>
              <a:buNone/>
            </a:pPr>
            <a:r>
              <a:rPr lang="en"/>
              <a:t>Amber Anderson</a:t>
            </a:r>
          </a:p>
        </p:txBody>
      </p:sp>
      <p:pic>
        <p:nvPicPr>
          <p:cNvPr id="72" name="Shape 72"/>
          <p:cNvPicPr preferRelativeResize="0"/>
          <p:nvPr/>
        </p:nvPicPr>
        <p:blipFill>
          <a:blip r:embed="rId3"/>
          <a:stretch>
            <a:fillRect/>
          </a:stretch>
        </p:blipFill>
        <p:spPr>
          <a:xfrm>
            <a:off y="365725" x="3005900"/>
            <a:ext cy="2012850" cx="300424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1st Year Blueprint</a:t>
            </a:r>
          </a:p>
        </p:txBody>
      </p:sp>
      <p:sp>
        <p:nvSpPr>
          <p:cNvPr id="132" name="Shape 132"/>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b="1" sz="2400" lang="en">
                <a:solidFill>
                  <a:srgbClr val="FFD966"/>
                </a:solidFill>
                <a:latin typeface="Cambria"/>
                <a:ea typeface="Cambria"/>
                <a:cs typeface="Cambria"/>
                <a:sym typeface="Cambria"/>
              </a:rPr>
              <a:t>During the Installation Stage, districts should select staff for key positions, identify areas and support needed for training and coaching, provide initial training for staff, and find or establish performance assessment</a:t>
            </a:r>
            <a:r>
              <a:rPr b="1" sz="2400" lang="en">
                <a:solidFill>
                  <a:srgbClr val="FF00FF"/>
                </a:solidFill>
                <a:latin typeface="Cambria"/>
                <a:ea typeface="Cambria"/>
                <a:cs typeface="Cambria"/>
                <a:sym typeface="Cambria"/>
              </a:rPr>
              <a:t> (fidelity) tools</a:t>
            </a:r>
            <a:r>
              <a:rPr b="1" sz="2400" lang="en">
                <a:solidFill>
                  <a:srgbClr val="F1C232"/>
                </a:solidFill>
                <a:latin typeface="Cambria"/>
                <a:ea typeface="Cambria"/>
                <a:cs typeface="Cambria"/>
                <a:sym typeface="Cambria"/>
              </a:rPr>
              <a:t> (</a:t>
            </a:r>
            <a:r>
              <a:rPr b="1" sz="2400" lang="en">
                <a:solidFill>
                  <a:srgbClr val="FFD966"/>
                </a:solidFill>
                <a:latin typeface="Cambria"/>
                <a:ea typeface="Cambria"/>
                <a:cs typeface="Cambria"/>
                <a:sym typeface="Cambria"/>
              </a:rPr>
              <a:t>Fixsen et al. 2005; Saldana et al., 2012).</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sp>
        <p:nvSpPr>
          <p:cNvPr id="137" name="Shape 13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1st Year Blueprint</a:t>
            </a:r>
          </a:p>
        </p:txBody>
      </p:sp>
      <p:sp>
        <p:nvSpPr>
          <p:cNvPr id="138" name="Shape 138"/>
          <p:cNvSpPr txBox="1"/>
          <p:nvPr>
            <p:ph idx="1" type="body"/>
          </p:nvPr>
        </p:nvSpPr>
        <p:spPr>
          <a:xfrm>
            <a:off y="1413050" x="457200"/>
            <a:ext cy="3320699" cx="8229600"/>
          </a:xfrm>
          <a:prstGeom prst="rect">
            <a:avLst/>
          </a:prstGeom>
        </p:spPr>
        <p:txBody>
          <a:bodyPr bIns="91425" rIns="91425" lIns="91425" tIns="91425" anchor="t" anchorCtr="0">
            <a:noAutofit/>
          </a:bodyPr>
          <a:lstStyle/>
          <a:p>
            <a:pPr rtl="0" lvl="0" indent="-381000" marL="457200">
              <a:lnSpc>
                <a:spcPct val="115000"/>
              </a:lnSpc>
              <a:spcBef>
                <a:spcPts val="0"/>
              </a:spcBef>
              <a:spcAft>
                <a:spcPts val="1000"/>
              </a:spcAft>
              <a:buClr>
                <a:schemeClr val="lt1"/>
              </a:buClr>
              <a:buSzPct val="100000"/>
              <a:buFont typeface="Arial"/>
              <a:buChar char="●"/>
            </a:pPr>
            <a:r>
              <a:rPr b="1" sz="2400" lang="en">
                <a:solidFill>
                  <a:srgbClr val="FFD966"/>
                </a:solidFill>
                <a:latin typeface="Cambria"/>
                <a:ea typeface="Cambria"/>
                <a:cs typeface="Cambria"/>
                <a:sym typeface="Cambria"/>
              </a:rPr>
              <a:t>By planning well before implementing districts can limit set backs, increase staff confidence, and improve student outcomes more effectively. </a:t>
            </a:r>
          </a:p>
          <a:p>
            <a:pPr rtl="0" lvl="0">
              <a:lnSpc>
                <a:spcPct val="115000"/>
              </a:lnSpc>
              <a:spcBef>
                <a:spcPts val="0"/>
              </a:spcBef>
              <a:spcAft>
                <a:spcPts val="1000"/>
              </a:spcAft>
              <a:buNone/>
            </a:pPr>
            <a:r>
              <a:t/>
            </a:r>
            <a:endParaRPr b="1" sz="800">
              <a:solidFill>
                <a:srgbClr val="FFD966"/>
              </a:solidFill>
              <a:latin typeface="Cambria"/>
              <a:ea typeface="Cambria"/>
              <a:cs typeface="Cambria"/>
              <a:sym typeface="Cambria"/>
            </a:endParaRPr>
          </a:p>
          <a:p>
            <a:pPr rtl="0" lvl="0" indent="-381000" marL="457200">
              <a:lnSpc>
                <a:spcPct val="115000"/>
              </a:lnSpc>
              <a:spcBef>
                <a:spcPts val="0"/>
              </a:spcBef>
              <a:spcAft>
                <a:spcPts val="1000"/>
              </a:spcAft>
              <a:buClr>
                <a:schemeClr val="lt1"/>
              </a:buClr>
              <a:buSzPct val="100000"/>
              <a:buFont typeface="Arial"/>
              <a:buChar char="●"/>
            </a:pPr>
            <a:r>
              <a:rPr b="1" sz="2400" lang="en">
                <a:solidFill>
                  <a:srgbClr val="FFD966"/>
                </a:solidFill>
                <a:latin typeface="Cambria"/>
                <a:ea typeface="Cambria"/>
                <a:cs typeface="Cambria"/>
                <a:sym typeface="Cambria"/>
              </a:rPr>
              <a:t>OrRTI training and support focuses on three main areas to assist districts during the Installation Stage; these areas are listed below.  </a:t>
            </a:r>
          </a:p>
          <a:p>
            <a:pPr>
              <a:spcBef>
                <a:spcPts val="0"/>
              </a:spcBef>
              <a:buNone/>
            </a:pPr>
            <a:r>
              <a:t/>
            </a:r>
            <a:endParaRPr sz="240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idx="1" type="body"/>
          </p:nvPr>
        </p:nvSpPr>
        <p:spPr>
          <a:xfrm>
            <a:off y="1123750" x="457200"/>
            <a:ext cy="3862500" cx="8229600"/>
          </a:xfrm>
          <a:prstGeom prst="rect">
            <a:avLst/>
          </a:prstGeom>
        </p:spPr>
        <p:txBody>
          <a:bodyPr bIns="91425" rIns="91425" lIns="91425" tIns="91425" anchor="t" anchorCtr="0">
            <a:noAutofit/>
          </a:bodyPr>
          <a:lstStyle/>
          <a:p>
            <a:pPr rtl="0" lvl="0" indent="-342900" marL="685800">
              <a:lnSpc>
                <a:spcPct val="115000"/>
              </a:lnSpc>
              <a:spcBef>
                <a:spcPts val="0"/>
              </a:spcBef>
              <a:spcAft>
                <a:spcPts val="1000"/>
              </a:spcAft>
              <a:buClr>
                <a:srgbClr val="FFFF00"/>
              </a:buClr>
              <a:buSzPct val="100000"/>
              <a:buFont typeface="Arial"/>
              <a:buChar char="●"/>
            </a:pPr>
            <a:r>
              <a:rPr b="1" sz="1800" lang="en">
                <a:solidFill>
                  <a:srgbClr val="FFFF00"/>
                </a:solidFill>
                <a:latin typeface="Cambria"/>
                <a:ea typeface="Cambria"/>
                <a:cs typeface="Cambria"/>
                <a:sym typeface="Cambria"/>
              </a:rPr>
              <a:t>Leadership</a:t>
            </a:r>
            <a:r>
              <a:rPr sz="1800" lang="en">
                <a:solidFill>
                  <a:srgbClr val="FFFF00"/>
                </a:solidFill>
                <a:latin typeface="Cambria"/>
                <a:ea typeface="Cambria"/>
                <a:cs typeface="Cambria"/>
                <a:sym typeface="Cambria"/>
              </a:rPr>
              <a:t>: focuses on understanding the key elements needed for successful implementation of a RTI system.  </a:t>
            </a:r>
          </a:p>
          <a:p>
            <a:pPr rtl="0" lvl="0">
              <a:lnSpc>
                <a:spcPct val="115000"/>
              </a:lnSpc>
              <a:spcBef>
                <a:spcPts val="0"/>
              </a:spcBef>
              <a:spcAft>
                <a:spcPts val="1000"/>
              </a:spcAft>
              <a:buNone/>
            </a:pPr>
            <a:r>
              <a:t/>
            </a:r>
            <a:endParaRPr sz="600">
              <a:solidFill>
                <a:srgbClr val="FFFF00"/>
              </a:solidFill>
              <a:latin typeface="Cambria"/>
              <a:ea typeface="Cambria"/>
              <a:cs typeface="Cambria"/>
              <a:sym typeface="Cambria"/>
            </a:endParaRPr>
          </a:p>
          <a:p>
            <a:pPr rtl="0" lvl="0" indent="-342900" marL="685800">
              <a:lnSpc>
                <a:spcPct val="115000"/>
              </a:lnSpc>
              <a:spcBef>
                <a:spcPts val="0"/>
              </a:spcBef>
              <a:spcAft>
                <a:spcPts val="1000"/>
              </a:spcAft>
              <a:buClr>
                <a:srgbClr val="FFFF00"/>
              </a:buClr>
              <a:buSzPct val="100000"/>
              <a:buFont typeface="Arial"/>
              <a:buChar char="●"/>
            </a:pPr>
            <a:r>
              <a:rPr b="1" sz="1800" lang="en">
                <a:solidFill>
                  <a:srgbClr val="FFFF00"/>
                </a:solidFill>
                <a:latin typeface="Cambria"/>
                <a:ea typeface="Cambria"/>
                <a:cs typeface="Cambria"/>
                <a:sym typeface="Cambria"/>
              </a:rPr>
              <a:t>RTI components</a:t>
            </a:r>
            <a:r>
              <a:rPr sz="1800" lang="en">
                <a:solidFill>
                  <a:srgbClr val="FFFF00"/>
                </a:solidFill>
                <a:latin typeface="Cambria"/>
                <a:ea typeface="Cambria"/>
                <a:cs typeface="Cambria"/>
                <a:sym typeface="Cambria"/>
              </a:rPr>
              <a:t>: focuses on developing standards of practice in the RTI components of core reading instruction, universal screening and 100% team meetings.  </a:t>
            </a:r>
          </a:p>
          <a:p>
            <a:pPr rtl="0" lvl="0">
              <a:lnSpc>
                <a:spcPct val="115000"/>
              </a:lnSpc>
              <a:spcBef>
                <a:spcPts val="0"/>
              </a:spcBef>
              <a:spcAft>
                <a:spcPts val="1000"/>
              </a:spcAft>
              <a:buNone/>
            </a:pPr>
            <a:r>
              <a:t/>
            </a:r>
            <a:endParaRPr sz="600">
              <a:solidFill>
                <a:srgbClr val="FFFF00"/>
              </a:solidFill>
              <a:latin typeface="Cambria"/>
              <a:ea typeface="Cambria"/>
              <a:cs typeface="Cambria"/>
              <a:sym typeface="Cambria"/>
            </a:endParaRPr>
          </a:p>
          <a:p>
            <a:pPr rtl="0" lvl="0" indent="-342900" marL="685800">
              <a:lnSpc>
                <a:spcPct val="115000"/>
              </a:lnSpc>
              <a:spcBef>
                <a:spcPts val="0"/>
              </a:spcBef>
              <a:spcAft>
                <a:spcPts val="1000"/>
              </a:spcAft>
              <a:buClr>
                <a:srgbClr val="FFFF00"/>
              </a:buClr>
              <a:buSzPct val="100000"/>
              <a:buFont typeface="Arial"/>
              <a:buChar char="●"/>
            </a:pPr>
            <a:r>
              <a:rPr b="1" sz="1800" lang="en">
                <a:solidFill>
                  <a:srgbClr val="FFFF00"/>
                </a:solidFill>
                <a:latin typeface="Cambria"/>
                <a:ea typeface="Cambria"/>
                <a:cs typeface="Cambria"/>
                <a:sym typeface="Cambria"/>
              </a:rPr>
              <a:t>Professional Learning/Development</a:t>
            </a:r>
            <a:r>
              <a:rPr sz="1800" lang="en">
                <a:solidFill>
                  <a:srgbClr val="FFFF00"/>
                </a:solidFill>
                <a:latin typeface="Cambria"/>
                <a:ea typeface="Cambria"/>
                <a:cs typeface="Cambria"/>
                <a:sym typeface="Cambria"/>
              </a:rPr>
              <a:t>: focuses on how to plan for, deliver, and support training in the RTI components in order to train and support staff at the building level.  </a:t>
            </a:r>
          </a:p>
          <a:p>
            <a:pPr rtl="0" lvl="0">
              <a:spcBef>
                <a:spcPts val="0"/>
              </a:spcBef>
              <a:buNone/>
            </a:pPr>
            <a:r>
              <a:t/>
            </a:r>
            <a:endParaRPr sz="1800"/>
          </a:p>
        </p:txBody>
      </p:sp>
      <p:sp>
        <p:nvSpPr>
          <p:cNvPr id="144" name="Shape 144"/>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Areas of Focus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sp>
        <p:nvSpPr>
          <p:cNvPr id="149" name="Shape 149"/>
          <p:cNvSpPr txBox="1"/>
          <p:nvPr>
            <p:ph type="ctrTitle"/>
          </p:nvPr>
        </p:nvSpPr>
        <p:spPr>
          <a:xfrm>
            <a:off y="886950" x="1052400"/>
            <a:ext cy="2354399" cx="7039200"/>
          </a:xfrm>
          <a:prstGeom prst="rect">
            <a:avLst/>
          </a:prstGeom>
        </p:spPr>
        <p:txBody>
          <a:bodyPr bIns="91425" rIns="91425" lIns="91425" tIns="91425" anchor="b" anchorCtr="0">
            <a:noAutofit/>
          </a:bodyPr>
          <a:lstStyle/>
          <a:p>
            <a:pPr algn="l" rtl="0" lvl="0">
              <a:spcBef>
                <a:spcPts val="0"/>
              </a:spcBef>
              <a:buNone/>
            </a:pPr>
            <a:r>
              <a:rPr lang="en">
                <a:solidFill>
                  <a:srgbClr val="FFFF00"/>
                </a:solidFill>
              </a:rPr>
              <a:t>    Cesar Chavez K-8</a:t>
            </a:r>
          </a:p>
        </p:txBody>
      </p:sp>
      <p:sp>
        <p:nvSpPr>
          <p:cNvPr id="150" name="Shape 150"/>
          <p:cNvSpPr txBox="1"/>
          <p:nvPr>
            <p:ph idx="1" type="subTitle"/>
          </p:nvPr>
        </p:nvSpPr>
        <p:spPr>
          <a:xfrm>
            <a:off y="3241350" x="676150"/>
            <a:ext cy="1238099" cx="7782000"/>
          </a:xfrm>
          <a:prstGeom prst="rect">
            <a:avLst/>
          </a:prstGeom>
        </p:spPr>
        <p:txBody>
          <a:bodyPr bIns="91425" rIns="91425" lIns="91425" tIns="91425" anchor="t" anchorCtr="0">
            <a:noAutofit/>
          </a:bodyPr>
          <a:lstStyle/>
          <a:p>
            <a:pPr algn="l" rtl="0" lvl="0">
              <a:spcBef>
                <a:spcPts val="0"/>
              </a:spcBef>
              <a:buNone/>
            </a:pPr>
            <a:r>
              <a:rPr lang="en"/>
              <a:t> </a:t>
            </a:r>
          </a:p>
        </p:txBody>
      </p:sp>
      <p:pic>
        <p:nvPicPr>
          <p:cNvPr id="151" name="Shape 151"/>
          <p:cNvPicPr preferRelativeResize="0"/>
          <p:nvPr/>
        </p:nvPicPr>
        <p:blipFill>
          <a:blip r:embed="rId3"/>
          <a:stretch>
            <a:fillRect/>
          </a:stretch>
        </p:blipFill>
        <p:spPr>
          <a:xfrm>
            <a:off y="365725" x="3005900"/>
            <a:ext cy="2012850" cx="30042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ph idx="1" type="body"/>
          </p:nvPr>
        </p:nvSpPr>
        <p:spPr>
          <a:xfrm>
            <a:off y="1063375" x="457200"/>
            <a:ext cy="3862500" cx="8229600"/>
          </a:xfrm>
          <a:prstGeom prst="rect">
            <a:avLst/>
          </a:prstGeom>
        </p:spPr>
        <p:txBody>
          <a:bodyPr bIns="91425" rIns="91425" lIns="91425" tIns="91425" anchor="t" anchorCtr="0">
            <a:noAutofit/>
          </a:bodyPr>
          <a:lstStyle/>
          <a:p>
            <a:pPr rtl="0" lvl="0">
              <a:spcBef>
                <a:spcPts val="0"/>
              </a:spcBef>
              <a:buNone/>
            </a:pPr>
            <a:r>
              <a:t/>
            </a:r>
            <a:endParaRPr/>
          </a:p>
        </p:txBody>
      </p:sp>
      <p:sp>
        <p:nvSpPr>
          <p:cNvPr id="157" name="Shape 157"/>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Cesar Chavez K-8</a:t>
            </a:r>
          </a:p>
        </p:txBody>
      </p:sp>
      <p:pic>
        <p:nvPicPr>
          <p:cNvPr id="158" name="Shape 158"/>
          <p:cNvPicPr preferRelativeResize="0"/>
          <p:nvPr/>
        </p:nvPicPr>
        <p:blipFill>
          <a:blip r:embed="rId3"/>
          <a:stretch>
            <a:fillRect/>
          </a:stretch>
        </p:blipFill>
        <p:spPr>
          <a:xfrm>
            <a:off y="1206550" x="553650"/>
            <a:ext cy="3486049" cx="8229599"/>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Math Scores for 2013-2014</a:t>
            </a:r>
          </a:p>
        </p:txBody>
      </p:sp>
      <p:sp>
        <p:nvSpPr>
          <p:cNvPr id="164" name="Shape 164"/>
          <p:cNvSpPr txBox="1"/>
          <p:nvPr>
            <p:ph idx="1" type="body"/>
          </p:nvPr>
        </p:nvSpPr>
        <p:spPr>
          <a:xfrm>
            <a:off y="1137675" x="457200"/>
            <a:ext cy="3788099" cx="8229600"/>
          </a:xfrm>
          <a:prstGeom prst="rect">
            <a:avLst/>
          </a:prstGeom>
        </p:spPr>
        <p:txBody>
          <a:bodyPr bIns="91425" rIns="91425" lIns="91425" tIns="91425" anchor="t" anchorCtr="0">
            <a:noAutofit/>
          </a:bodyPr>
          <a:lstStyle/>
          <a:p>
            <a:pPr>
              <a:spcBef>
                <a:spcPts val="0"/>
              </a:spcBef>
              <a:buNone/>
            </a:pPr>
            <a:r>
              <a:t/>
            </a:r>
            <a:endParaRPr/>
          </a:p>
        </p:txBody>
      </p:sp>
      <p:pic>
        <p:nvPicPr>
          <p:cNvPr id="165" name="Shape 165"/>
          <p:cNvPicPr preferRelativeResize="0"/>
          <p:nvPr/>
        </p:nvPicPr>
        <p:blipFill>
          <a:blip r:embed="rId3"/>
          <a:stretch>
            <a:fillRect/>
          </a:stretch>
        </p:blipFill>
        <p:spPr>
          <a:xfrm>
            <a:off y="1137675" x="396850"/>
            <a:ext cy="3788100" cx="8229600"/>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Reading Score for 2013-2014 </a:t>
            </a:r>
          </a:p>
        </p:txBody>
      </p:sp>
      <p:sp>
        <p:nvSpPr>
          <p:cNvPr id="171" name="Shape 171"/>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72" name="Shape 172"/>
          <p:cNvPicPr preferRelativeResize="0"/>
          <p:nvPr/>
        </p:nvPicPr>
        <p:blipFill>
          <a:blip r:embed="rId3"/>
          <a:stretch>
            <a:fillRect/>
          </a:stretch>
        </p:blipFill>
        <p:spPr>
          <a:xfrm>
            <a:off y="1106350" x="452450"/>
            <a:ext cy="3685624" cx="8239125"/>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sp>
        <p:nvSpPr>
          <p:cNvPr id="177" name="Shape 177"/>
          <p:cNvSpPr txBox="1"/>
          <p:nvPr>
            <p:ph type="title"/>
          </p:nvPr>
        </p:nvSpPr>
        <p:spPr>
          <a:xfrm>
            <a:off y="135675" x="457200"/>
            <a:ext cy="699299" cx="8229600"/>
          </a:xfrm>
          <a:prstGeom prst="rect">
            <a:avLst/>
          </a:prstGeom>
        </p:spPr>
        <p:txBody>
          <a:bodyPr bIns="91425" rIns="91425" lIns="91425" tIns="91425" anchor="b" anchorCtr="0">
            <a:noAutofit/>
          </a:bodyPr>
          <a:lstStyle/>
          <a:p>
            <a:pPr>
              <a:spcBef>
                <a:spcPts val="0"/>
              </a:spcBef>
              <a:buNone/>
            </a:pPr>
            <a:r>
              <a:rPr lang="en"/>
              <a:t>Student Performance Trend for Math</a:t>
            </a:r>
          </a:p>
        </p:txBody>
      </p:sp>
      <p:sp>
        <p:nvSpPr>
          <p:cNvPr id="178" name="Shape 178"/>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79" name="Shape 179"/>
          <p:cNvPicPr preferRelativeResize="0"/>
          <p:nvPr/>
        </p:nvPicPr>
        <p:blipFill>
          <a:blip r:embed="rId3"/>
          <a:stretch>
            <a:fillRect/>
          </a:stretch>
        </p:blipFill>
        <p:spPr>
          <a:xfrm>
            <a:off y="918475" x="340300"/>
            <a:ext cy="3924425" cx="8534400"/>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y="0" x="0"/>
          <a:ext cy="0" cx="0"/>
          <a:chOff y="0" x="0"/>
          <a:chExt cy="0" cx="0"/>
        </a:xfrm>
      </p:grpSpPr>
      <p:sp>
        <p:nvSpPr>
          <p:cNvPr id="184" name="Shape 184"/>
          <p:cNvSpPr txBox="1"/>
          <p:nvPr>
            <p:ph type="title"/>
          </p:nvPr>
        </p:nvSpPr>
        <p:spPr>
          <a:xfrm>
            <a:off y="205975" x="457200"/>
            <a:ext cy="701999" cx="8229600"/>
          </a:xfrm>
          <a:prstGeom prst="rect">
            <a:avLst/>
          </a:prstGeom>
        </p:spPr>
        <p:txBody>
          <a:bodyPr bIns="91425" rIns="91425" lIns="91425" tIns="91425" anchor="b" anchorCtr="0">
            <a:noAutofit/>
          </a:bodyPr>
          <a:lstStyle/>
          <a:p>
            <a:pPr>
              <a:spcBef>
                <a:spcPts val="0"/>
              </a:spcBef>
              <a:buNone/>
            </a:pPr>
            <a:r>
              <a:rPr sz="3300" lang="en"/>
              <a:t>Student Performance Trend for Reading</a:t>
            </a:r>
          </a:p>
        </p:txBody>
      </p:sp>
      <p:sp>
        <p:nvSpPr>
          <p:cNvPr id="185" name="Shape 185"/>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86" name="Shape 186"/>
          <p:cNvPicPr preferRelativeResize="0"/>
          <p:nvPr/>
        </p:nvPicPr>
        <p:blipFill>
          <a:blip r:embed="rId3"/>
          <a:stretch>
            <a:fillRect/>
          </a:stretch>
        </p:blipFill>
        <p:spPr>
          <a:xfrm>
            <a:off y="907975" x="390350"/>
            <a:ext cy="3976674" cx="8422900"/>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sp>
        <p:nvSpPr>
          <p:cNvPr id="191" name="Shape 19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t>Current School Service Delivery Systems</a:t>
            </a:r>
          </a:p>
          <a:p>
            <a:pPr rtl="0" lvl="0">
              <a:spcBef>
                <a:spcPts val="0"/>
              </a:spcBef>
              <a:buNone/>
            </a:pPr>
            <a:r>
              <a:rPr lang="en"/>
              <a:t>Administrative Systems</a:t>
            </a:r>
          </a:p>
          <a:p>
            <a:pPr rtl="0" lvl="0">
              <a:spcBef>
                <a:spcPts val="0"/>
              </a:spcBef>
              <a:buNone/>
            </a:pPr>
            <a:r>
              <a:rPr lang="en"/>
              <a:t>Behavior Systems</a:t>
            </a:r>
          </a:p>
          <a:p>
            <a:pPr>
              <a:spcBef>
                <a:spcPts val="0"/>
              </a:spcBef>
              <a:buNone/>
            </a:pPr>
            <a:r>
              <a:rPr lang="en"/>
              <a:t>RTI Timeline for Effective Delivery and Deployment </a:t>
            </a:r>
          </a:p>
        </p:txBody>
      </p:sp>
      <p:sp>
        <p:nvSpPr>
          <p:cNvPr id="192" name="Shape 19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Cesar Chavez CAP Plan Includes RTI</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idx="1" type="body"/>
          </p:nvPr>
        </p:nvSpPr>
        <p:spPr>
          <a:xfrm>
            <a:off y="1111600" x="813200"/>
            <a:ext cy="618000" cx="7831799"/>
          </a:xfrm>
          <a:prstGeom prst="rect">
            <a:avLst/>
          </a:prstGeom>
        </p:spPr>
        <p:txBody>
          <a:bodyPr bIns="91425" rIns="91425" lIns="91425" tIns="91425" anchor="t" anchorCtr="0">
            <a:noAutofit/>
          </a:bodyPr>
          <a:lstStyle/>
          <a:p>
            <a:pPr rtl="0" lvl="0">
              <a:spcBef>
                <a:spcPts val="0"/>
              </a:spcBef>
              <a:buNone/>
            </a:pPr>
            <a:r>
              <a:rPr b="1" sz="1800" lang="en">
                <a:solidFill>
                  <a:srgbClr val="BF8AC9"/>
                </a:solidFill>
              </a:rPr>
              <a:t>The RTI process has three purposes: </a:t>
            </a:r>
          </a:p>
          <a:p>
            <a:pPr rtl="0" lvl="0">
              <a:spcBef>
                <a:spcPts val="0"/>
              </a:spcBef>
              <a:buNone/>
            </a:pPr>
            <a:r>
              <a:t/>
            </a:r>
            <a:endParaRPr b="1" sz="700">
              <a:solidFill>
                <a:srgbClr val="FFFF00"/>
              </a:solidFill>
            </a:endParaRPr>
          </a:p>
          <a:p>
            <a:pPr rtl="0" lvl="0">
              <a:lnSpc>
                <a:spcPct val="115000"/>
              </a:lnSpc>
              <a:spcBef>
                <a:spcPts val="0"/>
              </a:spcBef>
              <a:buClr>
                <a:schemeClr val="dk1"/>
              </a:buClr>
              <a:buSzPct val="61111"/>
              <a:buFont typeface="Arial"/>
              <a:buNone/>
            </a:pPr>
            <a:r>
              <a:rPr b="1" sz="1800" lang="en">
                <a:solidFill>
                  <a:srgbClr val="BF8AC9"/>
                </a:solidFill>
              </a:rPr>
              <a:t> </a:t>
            </a:r>
          </a:p>
          <a:p>
            <a:pPr rtl="0" lvl="0">
              <a:spcBef>
                <a:spcPts val="0"/>
              </a:spcBef>
              <a:buNone/>
            </a:pPr>
            <a:r>
              <a:rPr b="1" sz="1400" lang="en">
                <a:solidFill>
                  <a:srgbClr val="FFFF00"/>
                </a:solidFill>
              </a:rPr>
              <a:t> </a:t>
            </a:r>
          </a:p>
        </p:txBody>
      </p:sp>
      <p:sp>
        <p:nvSpPr>
          <p:cNvPr id="78" name="Shape 7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What is RTI?</a:t>
            </a:r>
          </a:p>
        </p:txBody>
      </p:sp>
      <p:sp>
        <p:nvSpPr>
          <p:cNvPr id="79" name="Shape 79"/>
          <p:cNvSpPr txBox="1"/>
          <p:nvPr/>
        </p:nvSpPr>
        <p:spPr>
          <a:xfrm>
            <a:off y="-167050" x="378075"/>
            <a:ext cy="1794899" cx="7551300"/>
          </a:xfrm>
          <a:prstGeom prst="rect">
            <a:avLst/>
          </a:prstGeom>
        </p:spPr>
        <p:txBody>
          <a:bodyPr bIns="91425" rIns="91425" lIns="91425" tIns="91425" anchor="t" anchorCtr="0">
            <a:noAutofit/>
          </a:bodyPr>
          <a:lstStyle/>
          <a:p>
            <a:pPr rtl="0" lvl="0">
              <a:spcBef>
                <a:spcPts val="0"/>
              </a:spcBef>
              <a:buNone/>
            </a:pPr>
            <a:r>
              <a:t/>
            </a:r>
            <a:endParaRPr/>
          </a:p>
        </p:txBody>
      </p:sp>
      <p:sp>
        <p:nvSpPr>
          <p:cNvPr id="80" name="Shape 80"/>
          <p:cNvSpPr txBox="1"/>
          <p:nvPr/>
        </p:nvSpPr>
        <p:spPr>
          <a:xfrm>
            <a:off y="1729600" x="1197600"/>
            <a:ext cy="2419200" cx="6748799"/>
          </a:xfrm>
          <a:prstGeom prst="rect">
            <a:avLst/>
          </a:prstGeom>
          <a:solidFill>
            <a:schemeClr val="lt2"/>
          </a:solidFill>
        </p:spPr>
        <p:txBody>
          <a:bodyPr bIns="91425" rIns="91425" lIns="91425" tIns="91425" anchor="t" anchorCtr="0">
            <a:noAutofit/>
          </a:bodyPr>
          <a:lstStyle/>
          <a:p>
            <a:pPr rtl="0" lvl="0" indent="-342900" marL="457200">
              <a:lnSpc>
                <a:spcPct val="115000"/>
              </a:lnSpc>
              <a:spcBef>
                <a:spcPts val="0"/>
              </a:spcBef>
              <a:buClr>
                <a:srgbClr val="000000"/>
              </a:buClr>
              <a:buSzPct val="100000"/>
              <a:buFont typeface="Trebuchet MS"/>
              <a:buAutoNum type="arabicPeriod"/>
            </a:pPr>
            <a:r>
              <a:rPr b="1" sz="1800" lang="en">
                <a:latin typeface="Trebuchet MS"/>
                <a:ea typeface="Trebuchet MS"/>
                <a:cs typeface="Trebuchet MS"/>
                <a:sym typeface="Trebuchet MS"/>
              </a:rPr>
              <a:t>To review school-wide behavior and academic data in order to evaluate the effectiveness of core programs.</a:t>
            </a:r>
          </a:p>
          <a:p>
            <a:pPr rtl="0" lvl="0">
              <a:lnSpc>
                <a:spcPct val="115000"/>
              </a:lnSpc>
              <a:spcBef>
                <a:spcPts val="0"/>
              </a:spcBef>
              <a:buClr>
                <a:schemeClr val="dk1"/>
              </a:buClr>
              <a:buFont typeface="Arial"/>
              <a:buNone/>
            </a:pPr>
            <a:r>
              <a:t/>
            </a:r>
            <a:endParaRPr b="1" sz="1200">
              <a:latin typeface="Trebuchet MS"/>
              <a:ea typeface="Trebuchet MS"/>
              <a:cs typeface="Trebuchet MS"/>
              <a:sym typeface="Trebuchet MS"/>
            </a:endParaRPr>
          </a:p>
          <a:p>
            <a:pPr rtl="0" lvl="0" indent="-342900" marL="457200">
              <a:lnSpc>
                <a:spcPct val="115000"/>
              </a:lnSpc>
              <a:spcBef>
                <a:spcPts val="0"/>
              </a:spcBef>
              <a:buClr>
                <a:srgbClr val="000000"/>
              </a:buClr>
              <a:buSzPct val="100000"/>
              <a:buFont typeface="Trebuchet MS"/>
              <a:buAutoNum type="arabicPeriod"/>
            </a:pPr>
            <a:r>
              <a:rPr b="1" sz="1800" lang="en">
                <a:latin typeface="Trebuchet MS"/>
                <a:ea typeface="Trebuchet MS"/>
                <a:cs typeface="Trebuchet MS"/>
                <a:sym typeface="Trebuchet MS"/>
              </a:rPr>
              <a:t>To screen and identify students needing additional academic and/or behavior support.</a:t>
            </a:r>
          </a:p>
          <a:p>
            <a:pPr rtl="0" lvl="0">
              <a:lnSpc>
                <a:spcPct val="115000"/>
              </a:lnSpc>
              <a:spcBef>
                <a:spcPts val="0"/>
              </a:spcBef>
              <a:buClr>
                <a:schemeClr val="dk1"/>
              </a:buClr>
              <a:buFont typeface="Arial"/>
              <a:buNone/>
            </a:pPr>
            <a:r>
              <a:t/>
            </a:r>
            <a:endParaRPr b="1" sz="1200">
              <a:latin typeface="Trebuchet MS"/>
              <a:ea typeface="Trebuchet MS"/>
              <a:cs typeface="Trebuchet MS"/>
              <a:sym typeface="Trebuchet MS"/>
            </a:endParaRPr>
          </a:p>
          <a:p>
            <a:pPr rtl="0" lvl="0" indent="-342900" marL="457200">
              <a:lnSpc>
                <a:spcPct val="115000"/>
              </a:lnSpc>
              <a:spcBef>
                <a:spcPts val="0"/>
              </a:spcBef>
              <a:buClr>
                <a:srgbClr val="000000"/>
              </a:buClr>
              <a:buSzPct val="100000"/>
              <a:buFont typeface="Trebuchet MS"/>
              <a:buAutoNum type="arabicPeriod"/>
            </a:pPr>
            <a:r>
              <a:rPr b="1" sz="1800" lang="en">
                <a:latin typeface="Trebuchet MS"/>
                <a:ea typeface="Trebuchet MS"/>
                <a:cs typeface="Trebuchet MS"/>
                <a:sym typeface="Trebuchet MS"/>
              </a:rPr>
              <a:t>To plan, implement and modify interventions for these students. </a:t>
            </a:r>
          </a:p>
          <a:p>
            <a:pPr rtl="0" lvl="0">
              <a:lnSpc>
                <a:spcPct val="115000"/>
              </a:lnSpc>
              <a:spcBef>
                <a:spcPts val="0"/>
              </a:spcBef>
              <a:buClr>
                <a:schemeClr val="dk1"/>
              </a:buClr>
              <a:buFont typeface="Arial"/>
              <a:buNone/>
            </a:pPr>
            <a:r>
              <a:t/>
            </a:r>
            <a:endParaRPr b="1" sz="600">
              <a:solidFill>
                <a:srgbClr val="FFFF00"/>
              </a:solidFill>
              <a:latin typeface="Trebuchet MS"/>
              <a:ea typeface="Trebuchet MS"/>
              <a:cs typeface="Trebuchet MS"/>
              <a:sym typeface="Trebuchet MS"/>
            </a:endParaRPr>
          </a:p>
          <a:p>
            <a:pPr rtl="0" lvl="0">
              <a:lnSpc>
                <a:spcPct val="115000"/>
              </a:lnSpc>
              <a:spcBef>
                <a:spcPts val="0"/>
              </a:spcBef>
              <a:buClr>
                <a:schemeClr val="dk1"/>
              </a:buClr>
              <a:buSzPct val="61111"/>
              <a:buFont typeface="Arial"/>
              <a:buNone/>
            </a:pPr>
            <a:r>
              <a:rPr b="1" sz="1800" lang="en">
                <a:solidFill>
                  <a:srgbClr val="BF8AC9"/>
                </a:solidFill>
                <a:latin typeface="Trebuchet MS"/>
                <a:ea typeface="Trebuchet MS"/>
                <a:cs typeface="Trebuchet MS"/>
                <a:sym typeface="Trebuchet MS"/>
              </a:rPr>
              <a:t>Depending on each student’s “response to intervention,” a formal referral for special education evaluation may result.</a:t>
            </a:r>
          </a:p>
          <a:p>
            <a:pPr>
              <a:spcBef>
                <a:spcPts val="0"/>
              </a:spcBef>
              <a:buNone/>
            </a:pPr>
            <a:r>
              <a:t/>
            </a: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sp>
        <p:nvSpPr>
          <p:cNvPr id="197" name="Shape 197"/>
          <p:cNvSpPr txBox="1"/>
          <p:nvPr>
            <p:ph idx="1" type="body"/>
          </p:nvPr>
        </p:nvSpPr>
        <p:spPr>
          <a:xfrm>
            <a:off y="1582625" x="2159150"/>
            <a:ext cy="3343200" cx="4657500"/>
          </a:xfrm>
          <a:prstGeom prst="rect">
            <a:avLst/>
          </a:prstGeom>
        </p:spPr>
        <p:txBody>
          <a:bodyPr bIns="91425" rIns="91425" lIns="91425" tIns="91425" anchor="t" anchorCtr="0">
            <a:noAutofit/>
          </a:bodyPr>
          <a:lstStyle/>
          <a:p>
            <a:pPr>
              <a:spcBef>
                <a:spcPts val="0"/>
              </a:spcBef>
              <a:buNone/>
            </a:pPr>
            <a:r>
              <a:t/>
            </a:r>
            <a:endParaRPr/>
          </a:p>
        </p:txBody>
      </p:sp>
      <p:sp>
        <p:nvSpPr>
          <p:cNvPr id="198" name="Shape 19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PPS  Comprehensive Achievement Plan</a:t>
            </a:r>
          </a:p>
        </p:txBody>
      </p:sp>
      <p:pic>
        <p:nvPicPr>
          <p:cNvPr id="199" name="Shape 199"/>
          <p:cNvPicPr preferRelativeResize="0"/>
          <p:nvPr/>
        </p:nvPicPr>
        <p:blipFill>
          <a:blip r:embed="rId3"/>
          <a:stretch>
            <a:fillRect/>
          </a:stretch>
        </p:blipFill>
        <p:spPr>
          <a:xfrm>
            <a:off y="941325" x="1907674"/>
            <a:ext cy="4033675" cx="6401047"/>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y="0" x="0"/>
          <a:ext cy="0" cx="0"/>
          <a:chOff y="0" x="0"/>
          <a:chExt cy="0" cx="0"/>
        </a:xfrm>
      </p:grpSpPr>
      <p:sp>
        <p:nvSpPr>
          <p:cNvPr id="204" name="Shape 204"/>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sp>
        <p:nvSpPr>
          <p:cNvPr id="205" name="Shape 20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pic>
        <p:nvPicPr>
          <p:cNvPr id="206" name="Shape 206"/>
          <p:cNvPicPr preferRelativeResize="0"/>
          <p:nvPr/>
        </p:nvPicPr>
        <p:blipFill>
          <a:blip r:embed="rId3"/>
          <a:stretch>
            <a:fillRect/>
          </a:stretch>
        </p:blipFill>
        <p:spPr>
          <a:xfrm>
            <a:off y="542600" x="553925"/>
            <a:ext cy="4182650" cx="7980897"/>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y="0" x="0"/>
          <a:ext cy="0" cx="0"/>
          <a:chOff y="0" x="0"/>
          <a:chExt cy="0" cx="0"/>
        </a:xfrm>
      </p:grpSpPr>
      <p:sp>
        <p:nvSpPr>
          <p:cNvPr id="211" name="Shape 211"/>
          <p:cNvSpPr txBox="1"/>
          <p:nvPr>
            <p:ph idx="1" type="body"/>
          </p:nvPr>
        </p:nvSpPr>
        <p:spPr>
          <a:xfrm>
            <a:off y="1184675" x="854949"/>
            <a:ext cy="3741299" cx="6932699"/>
          </a:xfrm>
          <a:prstGeom prst="rect">
            <a:avLst/>
          </a:prstGeom>
        </p:spPr>
        <p:txBody>
          <a:bodyPr bIns="91425" rIns="91425" lIns="91425" tIns="91425" anchor="t" anchorCtr="0">
            <a:noAutofit/>
          </a:bodyPr>
          <a:lstStyle/>
          <a:p>
            <a:pPr>
              <a:spcBef>
                <a:spcPts val="0"/>
              </a:spcBef>
              <a:buNone/>
            </a:pPr>
            <a:r>
              <a:t/>
            </a:r>
            <a:endParaRPr/>
          </a:p>
        </p:txBody>
      </p:sp>
      <p:sp>
        <p:nvSpPr>
          <p:cNvPr id="212" name="Shape 212"/>
          <p:cNvSpPr txBox="1"/>
          <p:nvPr>
            <p:ph type="title"/>
          </p:nvPr>
        </p:nvSpPr>
        <p:spPr>
          <a:xfrm>
            <a:off y="452175" x="983475"/>
            <a:ext cy="531300" cx="7087800"/>
          </a:xfrm>
          <a:prstGeom prst="rect">
            <a:avLst/>
          </a:prstGeom>
        </p:spPr>
        <p:txBody>
          <a:bodyPr bIns="91425" rIns="91425" lIns="91425" tIns="91425" anchor="b" anchorCtr="0">
            <a:noAutofit/>
          </a:bodyPr>
          <a:lstStyle/>
          <a:p>
            <a:pPr>
              <a:spcBef>
                <a:spcPts val="0"/>
              </a:spcBef>
              <a:buNone/>
            </a:pPr>
            <a:r>
              <a:t/>
            </a:r>
            <a:endParaRPr/>
          </a:p>
        </p:txBody>
      </p:sp>
      <p:pic>
        <p:nvPicPr>
          <p:cNvPr id="213" name="Shape 213"/>
          <p:cNvPicPr preferRelativeResize="0"/>
          <p:nvPr/>
        </p:nvPicPr>
        <p:blipFill>
          <a:blip r:embed="rId3"/>
          <a:stretch>
            <a:fillRect/>
          </a:stretch>
        </p:blipFill>
        <p:spPr>
          <a:xfrm>
            <a:off y="336125" x="854950"/>
            <a:ext cy="4589848" cx="7306221"/>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y="0" x="0"/>
          <a:ext cy="0" cx="0"/>
          <a:chOff y="0" x="0"/>
          <a:chExt cy="0" cx="0"/>
        </a:xfrm>
      </p:grpSpPr>
      <p:sp>
        <p:nvSpPr>
          <p:cNvPr id="218" name="Shape 21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219" name="Shape 21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t/>
            </a:r>
            <a:endParaRPr/>
          </a:p>
        </p:txBody>
      </p:sp>
      <p:pic>
        <p:nvPicPr>
          <p:cNvPr id="220" name="Shape 220"/>
          <p:cNvPicPr preferRelativeResize="0"/>
          <p:nvPr/>
        </p:nvPicPr>
        <p:blipFill rotWithShape="1">
          <a:blip r:embed="rId3"/>
          <a:srcRect t="990" b="-989" r="-679" l="680"/>
          <a:stretch/>
        </p:blipFill>
        <p:spPr>
          <a:xfrm>
            <a:off y="1319975" x="1693926"/>
            <a:ext cy="3470700" cx="5059749"/>
          </a:xfrm>
          <a:prstGeom prst="rect">
            <a:avLst/>
          </a:prstGeom>
        </p:spPr>
      </p:pic>
      <p:sp>
        <p:nvSpPr>
          <p:cNvPr id="221" name="Shape 221"/>
          <p:cNvSpPr txBox="1"/>
          <p:nvPr/>
        </p:nvSpPr>
        <p:spPr>
          <a:xfrm>
            <a:off y="3813050" x="1639050"/>
            <a:ext cy="946499" cx="6775799"/>
          </a:xfrm>
          <a:prstGeom prst="rect">
            <a:avLst/>
          </a:prstGeom>
        </p:spPr>
        <p:txBody>
          <a:bodyPr bIns="91425" rIns="91425" lIns="91425" tIns="91425" anchor="t" anchorCtr="0">
            <a:noAutofit/>
          </a:bodyPr>
          <a:lstStyle/>
          <a:p>
            <a:pPr rtl="0" lvl="0">
              <a:spcBef>
                <a:spcPts val="0"/>
              </a:spcBef>
              <a:buNone/>
            </a:pPr>
            <a:r>
              <a:t/>
            </a:r>
            <a:endParaRPr/>
          </a:p>
        </p:txBody>
      </p:sp>
      <p:pic>
        <p:nvPicPr>
          <p:cNvPr id="222" name="Shape 222"/>
          <p:cNvPicPr preferRelativeResize="0"/>
          <p:nvPr/>
        </p:nvPicPr>
        <p:blipFill>
          <a:blip r:embed="rId4"/>
          <a:stretch>
            <a:fillRect/>
          </a:stretch>
        </p:blipFill>
        <p:spPr>
          <a:xfrm>
            <a:off y="0" x="502025"/>
            <a:ext cy="4621624" cx="8216227"/>
          </a:xfrm>
          <a:prstGeom prst="rect">
            <a:avLst/>
          </a:prstGeom>
        </p:spPr>
      </p:pic>
      <p:cxnSp>
        <p:nvCxnSpPr>
          <p:cNvPr id="223" name="Shape 223"/>
          <p:cNvCxnSpPr/>
          <p:nvPr/>
        </p:nvCxnSpPr>
        <p:spPr>
          <a:xfrm>
            <a:off y="870975" x="5047500"/>
            <a:ext cy="1755900" cx="1447200"/>
          </a:xfrm>
          <a:prstGeom prst="straightConnector1">
            <a:avLst/>
          </a:prstGeom>
          <a:noFill/>
          <a:ln w="76200" cap="flat">
            <a:solidFill>
              <a:schemeClr val="dk2"/>
            </a:solidFill>
            <a:prstDash val="solid"/>
            <a:round/>
            <a:headEnd w="lg" len="lg" type="none"/>
            <a:tailEnd w="lg" len="lg" type="triangle"/>
          </a:ln>
        </p:spPr>
      </p:cxnSp>
      <p:sp>
        <p:nvSpPr>
          <p:cNvPr id="224" name="Shape 224"/>
          <p:cNvSpPr txBox="1"/>
          <p:nvPr/>
        </p:nvSpPr>
        <p:spPr>
          <a:xfrm>
            <a:off y="1014800" x="1390125"/>
            <a:ext cy="2168699" cx="4031399"/>
          </a:xfrm>
          <a:prstGeom prst="rect">
            <a:avLst/>
          </a:prstGeom>
          <a:ln w="114300" cap="flat">
            <a:solidFill>
              <a:srgbClr val="000000"/>
            </a:solidFill>
            <a:prstDash val="solid"/>
            <a:round/>
            <a:headEnd w="med" len="med" type="none"/>
            <a:tailEnd w="med" len="med" type="none"/>
          </a:ln>
        </p:spPr>
        <p:txBody>
          <a:bodyPr bIns="91425" rIns="91425" lIns="91425" tIns="91425" anchor="t" anchorCtr="0">
            <a:noAutofit/>
          </a:bodyPr>
          <a:lstStyle/>
          <a:p>
            <a:pPr>
              <a:spcBef>
                <a:spcPts val="0"/>
              </a:spcBef>
              <a:buNone/>
            </a:pPr>
            <a:r>
              <a:rPr b="1" sz="4800" lang="en"/>
              <a:t>SCHOOL CLIMATE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y="0" x="0"/>
          <a:ext cy="0" cx="0"/>
          <a:chOff y="0" x="0"/>
          <a:chExt cy="0" cx="0"/>
        </a:xfrm>
      </p:grpSpPr>
      <p:sp>
        <p:nvSpPr>
          <p:cNvPr id="229" name="Shape 229"/>
          <p:cNvSpPr txBox="1"/>
          <p:nvPr>
            <p:ph idx="1" type="body"/>
          </p:nvPr>
        </p:nvSpPr>
        <p:spPr>
          <a:xfrm flipH="1">
            <a:off y="1300000" x="5104824"/>
            <a:ext cy="3357299" cx="355200"/>
          </a:xfrm>
          <a:prstGeom prst="rect">
            <a:avLst/>
          </a:prstGeom>
        </p:spPr>
        <p:txBody>
          <a:bodyPr bIns="91425" rIns="91425" lIns="91425" tIns="91425" anchor="t" anchorCtr="0">
            <a:noAutofit/>
          </a:bodyPr>
          <a:lstStyle/>
          <a:p>
            <a:pPr>
              <a:spcBef>
                <a:spcPts val="0"/>
              </a:spcBef>
              <a:buNone/>
            </a:pPr>
            <a:r>
              <a:t/>
            </a:r>
            <a:endParaRPr/>
          </a:p>
        </p:txBody>
      </p:sp>
      <p:sp>
        <p:nvSpPr>
          <p:cNvPr id="230" name="Shape 230"/>
          <p:cNvSpPr txBox="1"/>
          <p:nvPr>
            <p:ph type="title"/>
          </p:nvPr>
        </p:nvSpPr>
        <p:spPr>
          <a:xfrm>
            <a:off y="579000" x="813925"/>
            <a:ext cy="1218300" cx="2978099"/>
          </a:xfrm>
          <a:prstGeom prst="rect">
            <a:avLst/>
          </a:prstGeom>
        </p:spPr>
        <p:txBody>
          <a:bodyPr bIns="91425" rIns="91425" lIns="91425" tIns="91425" anchor="b" anchorCtr="0">
            <a:noAutofit/>
          </a:bodyPr>
          <a:lstStyle/>
          <a:p>
            <a:pPr>
              <a:spcBef>
                <a:spcPts val="0"/>
              </a:spcBef>
              <a:buNone/>
            </a:pPr>
            <a:r>
              <a:rPr sz="3800" lang="en"/>
              <a:t>Budget Sources</a:t>
            </a:r>
          </a:p>
        </p:txBody>
      </p:sp>
      <p:pic>
        <p:nvPicPr>
          <p:cNvPr id="231" name="Shape 231"/>
          <p:cNvPicPr preferRelativeResize="0"/>
          <p:nvPr/>
        </p:nvPicPr>
        <p:blipFill>
          <a:blip r:embed="rId3"/>
          <a:stretch>
            <a:fillRect/>
          </a:stretch>
        </p:blipFill>
        <p:spPr>
          <a:xfrm>
            <a:off y="296400" x="3413925"/>
            <a:ext cy="4740949" cx="441312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y="0" x="0"/>
          <a:ext cy="0" cx="0"/>
          <a:chOff y="0" x="0"/>
          <a:chExt cy="0" cx="0"/>
        </a:xfrm>
      </p:grpSpPr>
      <p:sp>
        <p:nvSpPr>
          <p:cNvPr id="236" name="Shape 236"/>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sp>
        <p:nvSpPr>
          <p:cNvPr id="237" name="Shape 23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pic>
        <p:nvPicPr>
          <p:cNvPr id="238" name="Shape 238"/>
          <p:cNvPicPr preferRelativeResize="0"/>
          <p:nvPr/>
        </p:nvPicPr>
        <p:blipFill>
          <a:blip r:embed="rId3"/>
          <a:stretch>
            <a:fillRect/>
          </a:stretch>
        </p:blipFill>
        <p:spPr>
          <a:xfrm>
            <a:off y="352425" x="500062"/>
            <a:ext cy="4438650" cx="8143875"/>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y="0" x="0"/>
          <a:ext cy="0" cx="0"/>
          <a:chOff y="0" x="0"/>
          <a:chExt cy="0" cx="0"/>
        </a:xfrm>
      </p:grpSpPr>
      <p:sp>
        <p:nvSpPr>
          <p:cNvPr id="243" name="Shape 243"/>
          <p:cNvSpPr txBox="1"/>
          <p:nvPr>
            <p:ph type="title"/>
          </p:nvPr>
        </p:nvSpPr>
        <p:spPr>
          <a:xfrm>
            <a:off y="169753" x="457200"/>
            <a:ext cy="857400" cx="8229600"/>
          </a:xfrm>
          <a:prstGeom prst="rect">
            <a:avLst/>
          </a:prstGeom>
        </p:spPr>
        <p:txBody>
          <a:bodyPr bIns="91425" rIns="91425" lIns="91425" tIns="91425" anchor="b" anchorCtr="0">
            <a:noAutofit/>
          </a:bodyPr>
          <a:lstStyle/>
          <a:p>
            <a:pPr>
              <a:spcBef>
                <a:spcPts val="0"/>
              </a:spcBef>
              <a:buNone/>
            </a:pPr>
            <a:r>
              <a:rPr lang="en"/>
              <a:t>Blue Print:  First Year</a:t>
            </a:r>
          </a:p>
        </p:txBody>
      </p:sp>
      <p:sp>
        <p:nvSpPr>
          <p:cNvPr id="244" name="Shape 24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t>The Creation of RTI level Teams FOCUS ON </a:t>
            </a:r>
          </a:p>
          <a:p>
            <a:pPr rtl="0" lvl="0" indent="0" marL="1828800">
              <a:spcBef>
                <a:spcPts val="0"/>
              </a:spcBef>
              <a:buNone/>
            </a:pPr>
            <a:r>
              <a:rPr lang="en"/>
              <a:t>Content</a:t>
            </a:r>
          </a:p>
          <a:p>
            <a:pPr rtl="0" lvl="0" indent="0" marL="1828800">
              <a:spcBef>
                <a:spcPts val="0"/>
              </a:spcBef>
              <a:buNone/>
            </a:pPr>
            <a:r>
              <a:rPr lang="en"/>
              <a:t>Behavior</a:t>
            </a:r>
          </a:p>
          <a:p>
            <a:pPr rtl="0" lvl="0" indent="0" marL="1828800">
              <a:spcBef>
                <a:spcPts val="0"/>
              </a:spcBef>
              <a:buNone/>
            </a:pPr>
            <a:r>
              <a:rPr lang="en"/>
              <a:t>Engagement</a:t>
            </a:r>
          </a:p>
          <a:p>
            <a:pPr rtl="0" lvl="0" indent="0" marL="1828800">
              <a:spcBef>
                <a:spcPts val="0"/>
              </a:spcBef>
              <a:buNone/>
            </a:pPr>
            <a:r>
              <a:rPr lang="en"/>
              <a:t>Services and Needs</a:t>
            </a:r>
          </a:p>
          <a:p>
            <a:pPr rtl="0" lvl="0">
              <a:spcBef>
                <a:spcPts val="0"/>
              </a:spcBef>
              <a:buNone/>
            </a:pPr>
            <a:r>
              <a:t/>
            </a:r>
            <a:endParaRPr/>
          </a:p>
          <a:p>
            <a:pPr>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sp>
        <p:nvSpPr>
          <p:cNvPr id="249" name="Shape 24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Content Interventions</a:t>
            </a:r>
          </a:p>
        </p:txBody>
      </p:sp>
      <p:sp>
        <p:nvSpPr>
          <p:cNvPr id="250" name="Shape 25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t>Time to meet by teams to analyze, implement, change and include culturally relevant curricula and engagement activities  for all students.</a:t>
            </a:r>
          </a:p>
          <a:p>
            <a:pPr rtl="0" lvl="0">
              <a:spcBef>
                <a:spcPts val="0"/>
              </a:spcBef>
              <a:buNone/>
            </a:pPr>
            <a:r>
              <a:rPr lang="en"/>
              <a:t>“My Family” Project</a:t>
            </a:r>
          </a:p>
          <a:p>
            <a:pPr>
              <a:spcBef>
                <a:spcPts val="0"/>
              </a:spcBef>
              <a:buNone/>
            </a:pPr>
            <a:r>
              <a:t/>
            </a: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y="0" x="0"/>
          <a:ext cy="0" cx="0"/>
          <a:chOff y="0" x="0"/>
          <a:chExt cy="0" cx="0"/>
        </a:xfrm>
      </p:grpSpPr>
      <p:sp>
        <p:nvSpPr>
          <p:cNvPr id="255" name="Shape 25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solidFill>
                  <a:srgbClr val="BF8AC9"/>
                </a:solidFill>
              </a:rPr>
              <a:t>Technology-Motivation</a:t>
            </a:r>
          </a:p>
        </p:txBody>
      </p:sp>
      <p:sp>
        <p:nvSpPr>
          <p:cNvPr id="256" name="Shape 256"/>
          <p:cNvSpPr txBox="1"/>
          <p:nvPr>
            <p:ph idx="1" type="body"/>
          </p:nvPr>
        </p:nvSpPr>
        <p:spPr>
          <a:xfrm>
            <a:off y="1130450" x="644350"/>
            <a:ext cy="3866099" cx="8042700"/>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Arial"/>
              <a:buChar char="●"/>
            </a:pPr>
            <a:r>
              <a:rPr lang="en"/>
              <a:t>$40,000 Technology Grant</a:t>
            </a:r>
          </a:p>
          <a:p>
            <a:pPr rtl="0" lvl="0" indent="-419100" marL="457200">
              <a:spcBef>
                <a:spcPts val="0"/>
              </a:spcBef>
              <a:buClr>
                <a:schemeClr val="lt1"/>
              </a:buClr>
              <a:buSzPct val="100000"/>
              <a:buFont typeface="Arial"/>
              <a:buChar char="●"/>
            </a:pPr>
            <a:r>
              <a:rPr lang="en"/>
              <a:t>iPads </a:t>
            </a:r>
          </a:p>
          <a:p>
            <a:pPr rtl="0" lvl="0" indent="-419100" marL="457200">
              <a:spcBef>
                <a:spcPts val="0"/>
              </a:spcBef>
              <a:buClr>
                <a:schemeClr val="lt1"/>
              </a:buClr>
              <a:buSzPct val="100000"/>
              <a:buFont typeface="Arial"/>
              <a:buChar char="●"/>
            </a:pPr>
            <a:r>
              <a:rPr lang="en"/>
              <a:t>Instructional Software ($199.00 per classroom)</a:t>
            </a:r>
          </a:p>
          <a:p>
            <a:pPr rtl="0" lvl="0" indent="-419100" marL="457200">
              <a:spcBef>
                <a:spcPts val="0"/>
              </a:spcBef>
              <a:buClr>
                <a:schemeClr val="lt1"/>
              </a:buClr>
              <a:buSzPct val="100000"/>
              <a:buFont typeface="Arial"/>
              <a:buChar char="●"/>
            </a:pPr>
            <a:r>
              <a:rPr lang="en"/>
              <a:t>We would like to secure 10 ipads solely for     individualized work</a:t>
            </a:r>
          </a:p>
          <a:p>
            <a:pPr rtl="0" lvl="0" indent="-419100" marL="457200">
              <a:spcBef>
                <a:spcPts val="0"/>
              </a:spcBef>
              <a:buClr>
                <a:schemeClr val="lt1"/>
              </a:buClr>
              <a:buSzPct val="100000"/>
              <a:buFont typeface="Arial"/>
              <a:buChar char="●"/>
            </a:pPr>
            <a:r>
              <a:rPr lang="en"/>
              <a:t>“Kids that can feel motivated by the use.”</a:t>
            </a:r>
          </a:p>
          <a:p>
            <a:pPr indent="457200">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y="0" x="0"/>
          <a:ext cy="0" cx="0"/>
          <a:chOff y="0" x="0"/>
          <a:chExt cy="0" cx="0"/>
        </a:xfrm>
      </p:grpSpPr>
      <p:sp>
        <p:nvSpPr>
          <p:cNvPr id="261" name="Shape 26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Behavior Interventions </a:t>
            </a:r>
          </a:p>
        </p:txBody>
      </p:sp>
      <p:sp>
        <p:nvSpPr>
          <p:cNvPr id="262" name="Shape 26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lt1"/>
              </a:buClr>
              <a:buSzPct val="100000"/>
              <a:buFont typeface="Arial"/>
              <a:buChar char="●"/>
            </a:pPr>
            <a:r>
              <a:rPr lang="en"/>
              <a:t>Positive Interventions</a:t>
            </a:r>
          </a:p>
          <a:p>
            <a:pPr rtl="0" lvl="0" indent="-419100" marL="457200">
              <a:spcBef>
                <a:spcPts val="0"/>
              </a:spcBef>
              <a:buClr>
                <a:schemeClr val="lt1"/>
              </a:buClr>
              <a:buSzPct val="100000"/>
              <a:buFont typeface="Arial"/>
              <a:buChar char="●"/>
            </a:pPr>
            <a:r>
              <a:rPr lang="en"/>
              <a:t>Individual Plans of Positive Reward</a:t>
            </a:r>
          </a:p>
          <a:p>
            <a:pPr rtl="0" lvl="0" indent="-419100" marL="457200">
              <a:spcBef>
                <a:spcPts val="0"/>
              </a:spcBef>
              <a:buClr>
                <a:schemeClr val="lt1"/>
              </a:buClr>
              <a:buSzPct val="100000"/>
              <a:buFont typeface="Arial"/>
              <a:buChar char="●"/>
            </a:pPr>
            <a:r>
              <a:rPr lang="en"/>
              <a:t>$2,000 for Restorative Justice Training</a:t>
            </a:r>
          </a:p>
          <a:p>
            <a:pPr lvl="0" indent="-419100" marL="457200">
              <a:spcBef>
                <a:spcPts val="0"/>
              </a:spcBef>
              <a:buClr>
                <a:schemeClr val="lt1"/>
              </a:buClr>
              <a:buSzPct val="100000"/>
              <a:buFont typeface="Arial"/>
              <a:buChar char="●"/>
            </a:pPr>
            <a:r>
              <a:rPr lang="en"/>
              <a:t>“Relational Needs Identification” can be supported for teachers who serve as coaches and check-points for students who struggle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idx="1" type="body"/>
          </p:nvPr>
        </p:nvSpPr>
        <p:spPr>
          <a:xfrm>
            <a:off y="1022850" x="457200"/>
            <a:ext cy="3902999" cx="8229600"/>
          </a:xfrm>
          <a:prstGeom prst="rect">
            <a:avLst/>
          </a:prstGeom>
        </p:spPr>
        <p:txBody>
          <a:bodyPr bIns="91425" rIns="91425" lIns="91425" tIns="91425" anchor="t" anchorCtr="0">
            <a:noAutofit/>
          </a:bodyPr>
          <a:lstStyle/>
          <a:p>
            <a:pPr rtl="0" lvl="0">
              <a:spcBef>
                <a:spcPts val="0"/>
              </a:spcBef>
              <a:buClr>
                <a:schemeClr val="dk1"/>
              </a:buClr>
              <a:buSzPct val="45833"/>
              <a:buFont typeface="Arial"/>
              <a:buNone/>
            </a:pPr>
            <a:r>
              <a:rPr b="1" sz="2400" lang="en">
                <a:solidFill>
                  <a:srgbClr val="BB4C4B"/>
                </a:solidFill>
              </a:rPr>
              <a:t>Vision:</a:t>
            </a:r>
            <a:r>
              <a:rPr sz="2400" lang="en">
                <a:solidFill>
                  <a:srgbClr val="FFFF00"/>
                </a:solidFill>
              </a:rPr>
              <a:t>  </a:t>
            </a:r>
            <a:r>
              <a:rPr sz="2400" lang="en" i="1">
                <a:solidFill>
                  <a:srgbClr val="FFFF00"/>
                </a:solidFill>
              </a:rPr>
              <a:t>Every child in every district receives the instruction that they need and deserve… every day.</a:t>
            </a:r>
          </a:p>
          <a:p>
            <a:pPr rtl="0" lvl="0">
              <a:spcBef>
                <a:spcPts val="0"/>
              </a:spcBef>
              <a:buNone/>
            </a:pPr>
            <a:r>
              <a:t/>
            </a:r>
            <a:endParaRPr b="1" sz="1400">
              <a:solidFill>
                <a:srgbClr val="FFFF00"/>
              </a:solidFill>
            </a:endParaRPr>
          </a:p>
          <a:p>
            <a:pPr rtl="0" lvl="0">
              <a:spcBef>
                <a:spcPts val="0"/>
              </a:spcBef>
              <a:buClr>
                <a:schemeClr val="dk1"/>
              </a:buClr>
              <a:buSzPct val="45833"/>
              <a:buFont typeface="Arial"/>
              <a:buNone/>
            </a:pPr>
            <a:r>
              <a:rPr b="1" sz="2400" lang="en">
                <a:solidFill>
                  <a:srgbClr val="BB4C4B"/>
                </a:solidFill>
              </a:rPr>
              <a:t>Mission:</a:t>
            </a:r>
            <a:r>
              <a:rPr b="1" sz="2400" lang="en">
                <a:solidFill>
                  <a:srgbClr val="FFFF00"/>
                </a:solidFill>
              </a:rPr>
              <a:t> </a:t>
            </a:r>
            <a:r>
              <a:rPr sz="2400" lang="en" i="1">
                <a:solidFill>
                  <a:srgbClr val="FFFF00"/>
                </a:solidFill>
              </a:rPr>
              <a:t>Cultivate the thinking and skills in leadership at all levels to build and sustain a comprehensive multi-level system of prevention and support that identifies and serves the instructional needs of all children.</a:t>
            </a:r>
          </a:p>
          <a:p>
            <a:pPr rtl="0" lvl="0">
              <a:lnSpc>
                <a:spcPct val="115000"/>
              </a:lnSpc>
              <a:spcBef>
                <a:spcPts val="0"/>
              </a:spcBef>
              <a:buClr>
                <a:schemeClr val="dk1"/>
              </a:buClr>
              <a:buSzPct val="45833"/>
              <a:buFont typeface="Arial"/>
              <a:buNone/>
            </a:pPr>
            <a:r>
              <a:rPr sz="2400" lang="en">
                <a:solidFill>
                  <a:schemeClr val="dk1"/>
                </a:solidFill>
              </a:rPr>
              <a:t> </a:t>
            </a:r>
          </a:p>
          <a:p>
            <a:pPr>
              <a:spcBef>
                <a:spcPts val="0"/>
              </a:spcBef>
              <a:buNone/>
            </a:pPr>
            <a:r>
              <a:t/>
            </a:r>
            <a:endParaRPr/>
          </a:p>
        </p:txBody>
      </p:sp>
      <p:sp>
        <p:nvSpPr>
          <p:cNvPr id="86" name="Shape 86"/>
          <p:cNvSpPr txBox="1"/>
          <p:nvPr>
            <p:ph type="title"/>
          </p:nvPr>
        </p:nvSpPr>
        <p:spPr>
          <a:xfrm>
            <a:off y="205975" x="457200"/>
            <a:ext cy="701999" cx="8229600"/>
          </a:xfrm>
          <a:prstGeom prst="rect">
            <a:avLst/>
          </a:prstGeom>
        </p:spPr>
        <p:txBody>
          <a:bodyPr bIns="91425" rIns="91425" lIns="91425" tIns="91425" anchor="b" anchorCtr="0">
            <a:noAutofit/>
          </a:bodyPr>
          <a:lstStyle/>
          <a:p>
            <a:pPr>
              <a:spcBef>
                <a:spcPts val="0"/>
              </a:spcBef>
              <a:buNone/>
            </a:pPr>
            <a:r>
              <a:rPr lang="en"/>
              <a:t>Response to Intervention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y="0" x="0"/>
          <a:ext cy="0" cx="0"/>
          <a:chOff y="0" x="0"/>
          <a:chExt cy="0" cx="0"/>
        </a:xfrm>
      </p:grpSpPr>
      <p:sp>
        <p:nvSpPr>
          <p:cNvPr id="267" name="Shape 26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Class Room Support Systems </a:t>
            </a:r>
          </a:p>
        </p:txBody>
      </p:sp>
      <p:sp>
        <p:nvSpPr>
          <p:cNvPr id="268" name="Shape 26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t>Common Expectation </a:t>
            </a:r>
          </a:p>
          <a:p>
            <a:pPr rtl="0" lvl="0">
              <a:spcBef>
                <a:spcPts val="0"/>
              </a:spcBef>
              <a:buNone/>
            </a:pPr>
            <a:r>
              <a:rPr lang="en"/>
              <a:t>Retraining of the expectations</a:t>
            </a:r>
          </a:p>
          <a:p>
            <a:pPr rtl="0" lvl="0">
              <a:spcBef>
                <a:spcPts val="0"/>
              </a:spcBef>
              <a:buNone/>
            </a:pPr>
            <a:r>
              <a:rPr lang="en"/>
              <a:t>Common Codes Signals for All Classes</a:t>
            </a:r>
          </a:p>
          <a:p>
            <a:pPr rtl="0" lvl="0">
              <a:spcBef>
                <a:spcPts val="0"/>
              </a:spcBef>
              <a:buNone/>
            </a:pPr>
            <a:r>
              <a:rPr lang="en"/>
              <a:t>“Standard” Behavioral Response - NONE COMPLIANCE.</a:t>
            </a:r>
          </a:p>
          <a:p>
            <a:pPr rtl="0" lvl="0">
              <a:spcBef>
                <a:spcPts val="0"/>
              </a:spcBef>
              <a:buNone/>
            </a:pPr>
            <a:r>
              <a:rPr lang="en"/>
              <a:t>“Standard” Second Steps </a:t>
            </a:r>
          </a:p>
          <a:p>
            <a:pPr rtl="0" lvl="0">
              <a:spcBef>
                <a:spcPts val="0"/>
              </a:spcBef>
              <a:buNone/>
            </a:pPr>
            <a:r>
              <a:rPr lang="en"/>
              <a:t>Standard Delay Response</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y="0" x="0"/>
          <a:ext cy="0" cx="0"/>
          <a:chOff y="0" x="0"/>
          <a:chExt cy="0" cx="0"/>
        </a:xfrm>
      </p:grpSpPr>
      <p:sp>
        <p:nvSpPr>
          <p:cNvPr id="273" name="Shape 27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Tiered Intervention Pyramid</a:t>
            </a:r>
          </a:p>
        </p:txBody>
      </p:sp>
      <p:pic>
        <p:nvPicPr>
          <p:cNvPr id="274" name="Shape 274"/>
          <p:cNvPicPr preferRelativeResize="0"/>
          <p:nvPr/>
        </p:nvPicPr>
        <p:blipFill>
          <a:blip r:embed="rId3"/>
          <a:stretch>
            <a:fillRect/>
          </a:stretch>
        </p:blipFill>
        <p:spPr>
          <a:xfrm>
            <a:off y="1142500" x="999800"/>
            <a:ext cy="3820875" cx="7144399"/>
          </a:xfrm>
          <a:prstGeom prst="rect">
            <a:avLst/>
          </a:prstGeom>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y="0" x="0"/>
          <a:ext cy="0" cx="0"/>
          <a:chOff y="0" x="0"/>
          <a:chExt cy="0" cx="0"/>
        </a:xfrm>
      </p:grpSpPr>
      <p:sp>
        <p:nvSpPr>
          <p:cNvPr id="279" name="Shape 27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t>Tiered Interventions</a:t>
            </a:r>
          </a:p>
          <a:p>
            <a:pPr rtl="0" lvl="0">
              <a:spcBef>
                <a:spcPts val="0"/>
              </a:spcBef>
              <a:buNone/>
            </a:pPr>
            <a:r>
              <a:rPr b="1" sz="1600" lang="en">
                <a:solidFill>
                  <a:srgbClr val="BB4C4B"/>
                </a:solidFill>
              </a:rPr>
              <a:t>Tier I interventions</a:t>
            </a:r>
            <a:r>
              <a:rPr sz="1600" lang="en">
                <a:solidFill>
                  <a:srgbClr val="BF8AC9"/>
                </a:solidFill>
              </a:rPr>
              <a:t> meet the needs of the majority of students through the use of a variety of differentiated tools and resources. These resources are </a:t>
            </a:r>
            <a:r>
              <a:rPr b="1" sz="1600" lang="en">
                <a:solidFill>
                  <a:srgbClr val="BF8AC9"/>
                </a:solidFill>
              </a:rPr>
              <a:t>available to all students</a:t>
            </a:r>
            <a:r>
              <a:rPr sz="1600" lang="en">
                <a:solidFill>
                  <a:srgbClr val="BF8AC9"/>
                </a:solidFill>
              </a:rPr>
              <a:t>, and are </a:t>
            </a:r>
            <a:r>
              <a:rPr b="1" sz="1600" lang="en">
                <a:solidFill>
                  <a:srgbClr val="BF8AC9"/>
                </a:solidFill>
              </a:rPr>
              <a:t>used to enhance and extend learning</a:t>
            </a:r>
            <a:r>
              <a:rPr sz="1600" lang="en">
                <a:solidFill>
                  <a:srgbClr val="BF8AC9"/>
                </a:solidFill>
              </a:rPr>
              <a:t> of Essential Skills and Standards.</a:t>
            </a:r>
          </a:p>
          <a:p>
            <a:pPr rtl="0" lvl="0">
              <a:spcBef>
                <a:spcPts val="0"/>
              </a:spcBef>
              <a:buNone/>
            </a:pPr>
            <a:r>
              <a:t/>
            </a:r>
            <a:endParaRPr sz="1200">
              <a:solidFill>
                <a:srgbClr val="BF8AC9"/>
              </a:solidFill>
            </a:endParaRPr>
          </a:p>
          <a:p>
            <a:pPr rtl="0" lvl="0">
              <a:spcBef>
                <a:spcPts val="0"/>
              </a:spcBef>
              <a:buNone/>
            </a:pPr>
            <a:r>
              <a:rPr b="1" sz="1600" lang="en">
                <a:solidFill>
                  <a:srgbClr val="BB4C4B"/>
                </a:solidFill>
              </a:rPr>
              <a:t>Tier II interventions</a:t>
            </a:r>
            <a:r>
              <a:rPr sz="1600" lang="en">
                <a:solidFill>
                  <a:srgbClr val="BF8AC9"/>
                </a:solidFill>
              </a:rPr>
              <a:t> are designed to address the instructional needs of </a:t>
            </a:r>
            <a:r>
              <a:rPr b="1" sz="1600" lang="en">
                <a:solidFill>
                  <a:srgbClr val="BF8AC9"/>
                </a:solidFill>
              </a:rPr>
              <a:t>students who require</a:t>
            </a:r>
            <a:r>
              <a:rPr sz="1600" lang="en">
                <a:solidFill>
                  <a:srgbClr val="BF8AC9"/>
                </a:solidFill>
              </a:rPr>
              <a:t> </a:t>
            </a:r>
            <a:r>
              <a:rPr b="1" sz="1600" lang="en">
                <a:solidFill>
                  <a:srgbClr val="BF8AC9"/>
                </a:solidFill>
              </a:rPr>
              <a:t>additional support mastering the Essential Skills and Standards even after the use of Tier I resources</a:t>
            </a:r>
            <a:r>
              <a:rPr sz="1600" lang="en">
                <a:solidFill>
                  <a:srgbClr val="BF8AC9"/>
                </a:solidFill>
              </a:rPr>
              <a:t>. The strategic intervention and progress monitoring provided through the implementation of targeted supplemental instructional support programs (SISPs) helps to ensure students are receiving instruction that meets their individual needs.</a:t>
            </a:r>
          </a:p>
          <a:p>
            <a:pPr>
              <a:spcBef>
                <a:spcPts val="0"/>
              </a:spcBef>
              <a:buNone/>
            </a:pPr>
            <a:r>
              <a:t/>
            </a:r>
            <a:endParaRPr sz="1600">
              <a:solidFill>
                <a:srgbClr val="BF8AC9"/>
              </a:solidFill>
            </a:endParaRPr>
          </a:p>
        </p:txBody>
      </p:sp>
      <p:sp>
        <p:nvSpPr>
          <p:cNvPr id="280" name="Shape 28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3000" lang="en"/>
              <a:t> Tiered Intervention/Support/ Content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y="0" x="0"/>
          <a:ext cy="0" cx="0"/>
          <a:chOff y="0" x="0"/>
          <a:chExt cy="0" cx="0"/>
        </a:xfrm>
      </p:grpSpPr>
      <p:sp>
        <p:nvSpPr>
          <p:cNvPr id="285" name="Shape 285"/>
          <p:cNvSpPr txBox="1"/>
          <p:nvPr>
            <p:ph idx="1" type="body"/>
          </p:nvPr>
        </p:nvSpPr>
        <p:spPr>
          <a:xfrm>
            <a:off y="1073925" x="457200"/>
            <a:ext cy="3852000" cx="8229600"/>
          </a:xfrm>
          <a:prstGeom prst="rect">
            <a:avLst/>
          </a:prstGeom>
        </p:spPr>
        <p:txBody>
          <a:bodyPr bIns="91425" rIns="91425" lIns="91425" tIns="91425" anchor="t" anchorCtr="0">
            <a:noAutofit/>
          </a:bodyPr>
          <a:lstStyle/>
          <a:p>
            <a:pPr rtl="0" lvl="0">
              <a:spcBef>
                <a:spcPts val="0"/>
              </a:spcBef>
              <a:buNone/>
            </a:pPr>
            <a:r>
              <a:rPr b="1" sz="1800" lang="en">
                <a:solidFill>
                  <a:srgbClr val="BB4C4B"/>
                </a:solidFill>
              </a:rPr>
              <a:t>Tier III interventions</a:t>
            </a:r>
          </a:p>
          <a:p>
            <a:pPr rtl="0" lvl="0">
              <a:spcBef>
                <a:spcPts val="0"/>
              </a:spcBef>
              <a:buNone/>
            </a:pPr>
            <a:r>
              <a:rPr sz="1800" lang="en">
                <a:solidFill>
                  <a:srgbClr val="BF8AC9"/>
                </a:solidFill>
              </a:rPr>
              <a:t>Include: </a:t>
            </a:r>
          </a:p>
          <a:p>
            <a:pPr rtl="0" lvl="0" indent="-342900" marL="457200">
              <a:spcBef>
                <a:spcPts val="0"/>
              </a:spcBef>
              <a:buClr>
                <a:schemeClr val="lt1"/>
              </a:buClr>
              <a:buSzPct val="100000"/>
              <a:buFont typeface="Arial"/>
              <a:buChar char="●"/>
            </a:pPr>
            <a:r>
              <a:rPr sz="1800" lang="en">
                <a:solidFill>
                  <a:srgbClr val="BF8AC9"/>
                </a:solidFill>
              </a:rPr>
              <a:t>Highly intensive and individualized instruction (often a combination of Tiers I and II are used)</a:t>
            </a:r>
          </a:p>
          <a:p>
            <a:pPr rtl="0" lvl="0" indent="-342900" marL="457200">
              <a:spcBef>
                <a:spcPts val="0"/>
              </a:spcBef>
              <a:buClr>
                <a:schemeClr val="lt1"/>
              </a:buClr>
              <a:buSzPct val="100000"/>
              <a:buFont typeface="Arial"/>
              <a:buChar char="●"/>
            </a:pPr>
            <a:r>
              <a:rPr sz="1800" lang="en">
                <a:solidFill>
                  <a:srgbClr val="BF8AC9"/>
                </a:solidFill>
              </a:rPr>
              <a:t>Small group one-on-one instruction</a:t>
            </a:r>
          </a:p>
          <a:p>
            <a:pPr rtl="0" lvl="0" indent="-342900" marL="457200">
              <a:spcBef>
                <a:spcPts val="0"/>
              </a:spcBef>
              <a:buClr>
                <a:schemeClr val="lt1"/>
              </a:buClr>
              <a:buSzPct val="100000"/>
              <a:buFont typeface="Arial"/>
              <a:buChar char="●"/>
            </a:pPr>
            <a:r>
              <a:rPr sz="1800" lang="en">
                <a:solidFill>
                  <a:srgbClr val="BF8AC9"/>
                </a:solidFill>
              </a:rPr>
              <a:t>Increased intensity and duration for students showing a lack of adequate progress in Tiers I and II</a:t>
            </a:r>
          </a:p>
          <a:p>
            <a:pPr rtl="0" lvl="0" indent="-342900" marL="457200">
              <a:spcBef>
                <a:spcPts val="0"/>
              </a:spcBef>
              <a:buClr>
                <a:schemeClr val="lt1"/>
              </a:buClr>
              <a:buSzPct val="100000"/>
              <a:buFont typeface="Arial"/>
              <a:buChar char="●"/>
            </a:pPr>
            <a:r>
              <a:rPr sz="1800" lang="en">
                <a:solidFill>
                  <a:srgbClr val="BF8AC9"/>
                </a:solidFill>
              </a:rPr>
              <a:t>Teachers and tutors are provided the tools to increase student achievement by applying age appropriate diagnostic reading/math methods within their classroom.</a:t>
            </a:r>
          </a:p>
          <a:p>
            <a:pPr lvl="0" indent="-342900" marL="457200">
              <a:spcBef>
                <a:spcPts val="0"/>
              </a:spcBef>
              <a:buClr>
                <a:schemeClr val="lt1"/>
              </a:buClr>
              <a:buSzPct val="100000"/>
              <a:buFont typeface="Arial"/>
              <a:buChar char="●"/>
            </a:pPr>
            <a:r>
              <a:rPr sz="1800" lang="en">
                <a:solidFill>
                  <a:srgbClr val="BF8AC9"/>
                </a:solidFill>
              </a:rPr>
              <a:t>Essential Skills and Standards are used to track student progress regularly.</a:t>
            </a:r>
          </a:p>
        </p:txBody>
      </p:sp>
      <p:sp>
        <p:nvSpPr>
          <p:cNvPr id="286" name="Shape 286"/>
          <p:cNvSpPr txBox="1"/>
          <p:nvPr/>
        </p:nvSpPr>
        <p:spPr>
          <a:xfrm>
            <a:off y="180750" x="248700"/>
            <a:ext cy="1019400" cx="7099200"/>
          </a:xfrm>
          <a:prstGeom prst="rect">
            <a:avLst/>
          </a:prstGeom>
        </p:spPr>
        <p:txBody>
          <a:bodyPr bIns="91425" rIns="91425" lIns="91425" tIns="91425" anchor="ctr" anchorCtr="0">
            <a:noAutofit/>
          </a:bodyPr>
          <a:lstStyle/>
          <a:p>
            <a:pPr rtl="0" lvl="0">
              <a:spcBef>
                <a:spcPts val="0"/>
              </a:spcBef>
              <a:buNone/>
            </a:pPr>
            <a:r>
              <a:rPr b="1" sz="3000" lang="en">
                <a:solidFill>
                  <a:schemeClr val="lt2"/>
                </a:solidFill>
                <a:latin typeface="Trebuchet MS"/>
                <a:ea typeface="Trebuchet MS"/>
                <a:cs typeface="Trebuchet MS"/>
                <a:sym typeface="Trebuchet MS"/>
              </a:rPr>
              <a:t>Tiered Intervention/Support/Content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y="0" x="0"/>
          <a:ext cy="0" cx="0"/>
          <a:chOff y="0" x="0"/>
          <a:chExt cy="0" cx="0"/>
        </a:xfrm>
      </p:grpSpPr>
      <p:sp>
        <p:nvSpPr>
          <p:cNvPr id="291" name="Shape 291"/>
          <p:cNvSpPr txBox="1"/>
          <p:nvPr>
            <p:ph idx="1" type="body"/>
          </p:nvPr>
        </p:nvSpPr>
        <p:spPr>
          <a:xfrm>
            <a:off y="1498375" x="1072500"/>
            <a:ext cy="3393300" cx="2993399"/>
          </a:xfrm>
          <a:prstGeom prst="rect">
            <a:avLst/>
          </a:prstGeom>
        </p:spPr>
        <p:txBody>
          <a:bodyPr bIns="91425" rIns="91425" lIns="91425" tIns="91425" anchor="t" anchorCtr="0">
            <a:noAutofit/>
          </a:bodyPr>
          <a:lstStyle/>
          <a:p>
            <a:pPr rtl="0" lvl="0">
              <a:spcBef>
                <a:spcPts val="0"/>
              </a:spcBef>
              <a:buNone/>
            </a:pPr>
            <a:r>
              <a:rPr b="1" sz="2400" lang="en">
                <a:solidFill>
                  <a:srgbClr val="BF8AC9"/>
                </a:solidFill>
              </a:rPr>
              <a:t>Skills Tutor</a:t>
            </a:r>
          </a:p>
          <a:p>
            <a:pPr rtl="0" lvl="0">
              <a:spcBef>
                <a:spcPts val="0"/>
              </a:spcBef>
              <a:buNone/>
            </a:pPr>
            <a:r>
              <a:t/>
            </a:r>
            <a:endParaRPr b="1" sz="700">
              <a:solidFill>
                <a:srgbClr val="00FF00"/>
              </a:solidFill>
            </a:endParaRPr>
          </a:p>
          <a:p>
            <a:pPr rtl="0" lvl="0">
              <a:spcBef>
                <a:spcPts val="0"/>
              </a:spcBef>
              <a:buClr>
                <a:schemeClr val="dk1"/>
              </a:buClr>
              <a:buSzPct val="61111"/>
              <a:buFont typeface="Arial"/>
              <a:buNone/>
            </a:pPr>
            <a:r>
              <a:rPr b="1" sz="1800" lang="en">
                <a:solidFill>
                  <a:srgbClr val="00FF00"/>
                </a:solidFill>
              </a:rPr>
              <a:t>Skill review for the following:</a:t>
            </a:r>
          </a:p>
          <a:p>
            <a:pPr rtl="0" lvl="0">
              <a:spcBef>
                <a:spcPts val="0"/>
              </a:spcBef>
              <a:buClr>
                <a:schemeClr val="dk1"/>
              </a:buClr>
              <a:buSzPct val="61111"/>
              <a:buFont typeface="Arial"/>
              <a:buNone/>
            </a:pPr>
            <a:r>
              <a:rPr sz="1800" lang="en">
                <a:solidFill>
                  <a:srgbClr val="00FF00"/>
                </a:solidFill>
              </a:rPr>
              <a:t>* </a:t>
            </a:r>
            <a:r>
              <a:rPr b="1" sz="1800" lang="en">
                <a:solidFill>
                  <a:srgbClr val="00FF00"/>
                </a:solidFill>
              </a:rPr>
              <a:t>Language Arts (K–12)</a:t>
            </a:r>
          </a:p>
          <a:p>
            <a:pPr rtl="0" lvl="0">
              <a:spcBef>
                <a:spcPts val="0"/>
              </a:spcBef>
              <a:buClr>
                <a:schemeClr val="dk1"/>
              </a:buClr>
              <a:buSzPct val="61111"/>
              <a:buFont typeface="Arial"/>
              <a:buNone/>
            </a:pPr>
            <a:r>
              <a:rPr sz="1800" lang="en">
                <a:solidFill>
                  <a:srgbClr val="00FF00"/>
                </a:solidFill>
              </a:rPr>
              <a:t>* </a:t>
            </a:r>
            <a:r>
              <a:rPr b="1" sz="1800" lang="en">
                <a:solidFill>
                  <a:srgbClr val="00FF00"/>
                </a:solidFill>
              </a:rPr>
              <a:t>Math, Algebra I and II (K–12)</a:t>
            </a:r>
          </a:p>
          <a:p>
            <a:pPr rtl="0" lvl="0">
              <a:spcBef>
                <a:spcPts val="0"/>
              </a:spcBef>
              <a:buClr>
                <a:schemeClr val="dk1"/>
              </a:buClr>
              <a:buSzPct val="61111"/>
              <a:buFont typeface="Arial"/>
              <a:buNone/>
            </a:pPr>
            <a:r>
              <a:rPr sz="1800" lang="en">
                <a:solidFill>
                  <a:srgbClr val="00FF00"/>
                </a:solidFill>
              </a:rPr>
              <a:t>* </a:t>
            </a:r>
            <a:r>
              <a:rPr b="1" sz="1800" lang="en">
                <a:solidFill>
                  <a:srgbClr val="00FF00"/>
                </a:solidFill>
              </a:rPr>
              <a:t>Information Skills (6–12)</a:t>
            </a:r>
          </a:p>
          <a:p>
            <a:pPr rtl="0" lvl="0">
              <a:spcBef>
                <a:spcPts val="0"/>
              </a:spcBef>
              <a:buClr>
                <a:schemeClr val="dk1"/>
              </a:buClr>
              <a:buSzPct val="61111"/>
              <a:buFont typeface="Arial"/>
              <a:buNone/>
            </a:pPr>
            <a:r>
              <a:rPr sz="1800" lang="en">
                <a:solidFill>
                  <a:srgbClr val="00FF00"/>
                </a:solidFill>
              </a:rPr>
              <a:t>* </a:t>
            </a:r>
            <a:r>
              <a:rPr b="1" sz="1800" lang="en">
                <a:solidFill>
                  <a:srgbClr val="00FF00"/>
                </a:solidFill>
              </a:rPr>
              <a:t>Workforce Skills (9–12)</a:t>
            </a:r>
          </a:p>
          <a:p>
            <a:pPr rtl="0" lvl="0">
              <a:spcBef>
                <a:spcPts val="0"/>
              </a:spcBef>
              <a:buClr>
                <a:schemeClr val="dk1"/>
              </a:buClr>
              <a:buSzPct val="61111"/>
              <a:buFont typeface="Arial"/>
              <a:buNone/>
            </a:pPr>
            <a:r>
              <a:rPr sz="1800" lang="en">
                <a:solidFill>
                  <a:srgbClr val="00FF00"/>
                </a:solidFill>
              </a:rPr>
              <a:t>* </a:t>
            </a:r>
            <a:r>
              <a:rPr b="1" sz="1800" lang="en">
                <a:solidFill>
                  <a:srgbClr val="00FF00"/>
                </a:solidFill>
              </a:rPr>
              <a:t>Science (7–12)</a:t>
            </a:r>
          </a:p>
          <a:p>
            <a:pPr>
              <a:spcBef>
                <a:spcPts val="0"/>
              </a:spcBef>
              <a:buNone/>
            </a:pPr>
            <a:r>
              <a:t/>
            </a:r>
            <a:endParaRPr sz="1800">
              <a:solidFill>
                <a:srgbClr val="00FF00"/>
              </a:solidFill>
            </a:endParaRPr>
          </a:p>
        </p:txBody>
      </p:sp>
      <p:sp>
        <p:nvSpPr>
          <p:cNvPr id="292" name="Shape 29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Tier I Resources</a:t>
            </a:r>
          </a:p>
        </p:txBody>
      </p:sp>
      <p:sp>
        <p:nvSpPr>
          <p:cNvPr id="293" name="Shape 293"/>
          <p:cNvSpPr txBox="1"/>
          <p:nvPr/>
        </p:nvSpPr>
        <p:spPr>
          <a:xfrm>
            <a:off y="1585750" x="4458650"/>
            <a:ext cy="3393300" cx="3834300"/>
          </a:xfrm>
          <a:prstGeom prst="rect">
            <a:avLst/>
          </a:prstGeom>
        </p:spPr>
        <p:txBody>
          <a:bodyPr bIns="91425" rIns="91425" lIns="91425" tIns="91425" anchor="t" anchorCtr="0">
            <a:noAutofit/>
          </a:bodyPr>
          <a:lstStyle/>
          <a:p>
            <a:pPr rtl="0" lvl="0">
              <a:spcBef>
                <a:spcPts val="0"/>
              </a:spcBef>
              <a:buNone/>
            </a:pPr>
            <a:r>
              <a:rPr b="1" sz="2400" lang="en">
                <a:solidFill>
                  <a:srgbClr val="BF8AC9"/>
                </a:solidFill>
              </a:rPr>
              <a:t>Study Island</a:t>
            </a:r>
          </a:p>
          <a:p>
            <a:pPr rtl="0" lvl="0">
              <a:spcBef>
                <a:spcPts val="0"/>
              </a:spcBef>
              <a:buNone/>
            </a:pPr>
            <a:r>
              <a:t/>
            </a:r>
            <a:endParaRPr b="1" sz="700">
              <a:solidFill>
                <a:srgbClr val="BF8AC9"/>
              </a:solidFill>
            </a:endParaRPr>
          </a:p>
          <a:p>
            <a:pPr rtl="0" lvl="0">
              <a:spcBef>
                <a:spcPts val="0"/>
              </a:spcBef>
              <a:buNone/>
            </a:pPr>
            <a:r>
              <a:t/>
            </a:r>
            <a:endParaRPr b="1" sz="700">
              <a:solidFill>
                <a:srgbClr val="BF8AC9"/>
              </a:solidFill>
            </a:endParaRPr>
          </a:p>
          <a:p>
            <a:pPr rtl="0" lvl="0">
              <a:spcBef>
                <a:spcPts val="0"/>
              </a:spcBef>
              <a:buClr>
                <a:schemeClr val="dk1"/>
              </a:buClr>
              <a:buSzPct val="61111"/>
              <a:buFont typeface="Arial"/>
              <a:buNone/>
            </a:pPr>
            <a:r>
              <a:rPr b="1" sz="1800" lang="en">
                <a:solidFill>
                  <a:srgbClr val="00FF00"/>
                </a:solidFill>
              </a:rPr>
              <a:t>Standardized test preparation, reinforcement, and skill</a:t>
            </a:r>
          </a:p>
          <a:p>
            <a:pPr rtl="0" lvl="0">
              <a:spcBef>
                <a:spcPts val="0"/>
              </a:spcBef>
              <a:buClr>
                <a:schemeClr val="dk1"/>
              </a:buClr>
              <a:buSzPct val="61111"/>
              <a:buFont typeface="Arial"/>
              <a:buNone/>
            </a:pPr>
            <a:r>
              <a:rPr b="1" sz="1800" lang="en">
                <a:solidFill>
                  <a:srgbClr val="00FF00"/>
                </a:solidFill>
              </a:rPr>
              <a:t>review for the following:</a:t>
            </a:r>
          </a:p>
          <a:p>
            <a:pPr rtl="0" lvl="0">
              <a:spcBef>
                <a:spcPts val="0"/>
              </a:spcBef>
              <a:buClr>
                <a:schemeClr val="dk1"/>
              </a:buClr>
              <a:buSzPct val="61111"/>
              <a:buFont typeface="Arial"/>
              <a:buNone/>
            </a:pPr>
            <a:r>
              <a:rPr sz="1800" lang="en">
                <a:solidFill>
                  <a:srgbClr val="00FF00"/>
                </a:solidFill>
              </a:rPr>
              <a:t>* </a:t>
            </a:r>
            <a:r>
              <a:rPr b="1" sz="1800" lang="en">
                <a:solidFill>
                  <a:srgbClr val="00FF00"/>
                </a:solidFill>
              </a:rPr>
              <a:t>Language Arts (3–8*)</a:t>
            </a:r>
          </a:p>
          <a:p>
            <a:pPr rtl="0" lvl="0">
              <a:spcBef>
                <a:spcPts val="0"/>
              </a:spcBef>
              <a:buClr>
                <a:schemeClr val="dk1"/>
              </a:buClr>
              <a:buSzPct val="61111"/>
              <a:buFont typeface="Arial"/>
              <a:buNone/>
            </a:pPr>
            <a:r>
              <a:rPr sz="1800" lang="en">
                <a:solidFill>
                  <a:srgbClr val="00FF00"/>
                </a:solidFill>
              </a:rPr>
              <a:t>* </a:t>
            </a:r>
            <a:r>
              <a:rPr b="1" sz="1800" lang="en">
                <a:solidFill>
                  <a:srgbClr val="00FF00"/>
                </a:solidFill>
              </a:rPr>
              <a:t>Math (3–8*)</a:t>
            </a:r>
          </a:p>
          <a:p>
            <a:pPr rtl="0" lvl="0">
              <a:spcBef>
                <a:spcPts val="0"/>
              </a:spcBef>
              <a:buClr>
                <a:schemeClr val="dk1"/>
              </a:buClr>
              <a:buSzPct val="61111"/>
              <a:buFont typeface="Arial"/>
              <a:buNone/>
            </a:pPr>
            <a:r>
              <a:rPr sz="1800" lang="en">
                <a:solidFill>
                  <a:srgbClr val="00FF00"/>
                </a:solidFill>
              </a:rPr>
              <a:t>* </a:t>
            </a:r>
            <a:r>
              <a:rPr b="1" sz="1800" lang="en">
                <a:solidFill>
                  <a:srgbClr val="00FF00"/>
                </a:solidFill>
              </a:rPr>
              <a:t>Science*</a:t>
            </a:r>
          </a:p>
          <a:p>
            <a:pPr rtl="0" lvl="0">
              <a:spcBef>
                <a:spcPts val="0"/>
              </a:spcBef>
              <a:buClr>
                <a:schemeClr val="dk1"/>
              </a:buClr>
              <a:buSzPct val="61111"/>
              <a:buFont typeface="Arial"/>
              <a:buNone/>
            </a:pPr>
            <a:r>
              <a:rPr sz="1800" lang="en">
                <a:solidFill>
                  <a:srgbClr val="00FF00"/>
                </a:solidFill>
              </a:rPr>
              <a:t>* </a:t>
            </a:r>
            <a:r>
              <a:rPr b="1" sz="1800" lang="en">
                <a:solidFill>
                  <a:srgbClr val="00FF00"/>
                </a:solidFill>
              </a:rPr>
              <a:t>Writing*</a:t>
            </a:r>
          </a:p>
          <a:p>
            <a:pPr rtl="0" lvl="0">
              <a:spcBef>
                <a:spcPts val="0"/>
              </a:spcBef>
              <a:buClr>
                <a:schemeClr val="dk1"/>
              </a:buClr>
              <a:buSzPct val="61111"/>
              <a:buFont typeface="Arial"/>
              <a:buNone/>
            </a:pPr>
            <a:r>
              <a:rPr b="1" sz="1800" lang="en">
                <a:solidFill>
                  <a:srgbClr val="00FF00"/>
                </a:solidFill>
              </a:rPr>
              <a:t>* Availability varies by school and grade level</a:t>
            </a:r>
          </a:p>
          <a:p>
            <a:pPr>
              <a:spcBef>
                <a:spcPts val="0"/>
              </a:spcBef>
              <a:buNone/>
            </a:pPr>
            <a:r>
              <a:t/>
            </a:r>
            <a:endParaRPr b="1" sz="1800">
              <a:solidFill>
                <a:srgbClr val="00FF00"/>
              </a:solidFil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y="0" x="0"/>
          <a:ext cy="0" cx="0"/>
          <a:chOff y="0" x="0"/>
          <a:chExt cy="0" cx="0"/>
        </a:xfrm>
      </p:grpSpPr>
      <p:sp>
        <p:nvSpPr>
          <p:cNvPr id="298" name="Shape 298"/>
          <p:cNvSpPr txBox="1"/>
          <p:nvPr>
            <p:ph idx="1" type="body"/>
          </p:nvPr>
        </p:nvSpPr>
        <p:spPr>
          <a:xfrm>
            <a:off y="871450" x="4773600"/>
            <a:ext cy="3906599" cx="3871500"/>
          </a:xfrm>
          <a:prstGeom prst="rect">
            <a:avLst/>
          </a:prstGeom>
        </p:spPr>
        <p:txBody>
          <a:bodyPr bIns="91425" rIns="91425" lIns="91425" tIns="91425" anchor="t" anchorCtr="0">
            <a:noAutofit/>
          </a:bodyPr>
          <a:lstStyle/>
          <a:p>
            <a:pPr rtl="0" lvl="0">
              <a:lnSpc>
                <a:spcPct val="115000"/>
              </a:lnSpc>
              <a:spcBef>
                <a:spcPts val="0"/>
              </a:spcBef>
              <a:buClr>
                <a:srgbClr val="000000"/>
              </a:buClr>
              <a:buSzPct val="61111"/>
              <a:buFont typeface="Arial"/>
              <a:buNone/>
            </a:pPr>
            <a:r>
              <a:rPr b="1" sz="1800" lang="en">
                <a:solidFill>
                  <a:srgbClr val="BB4C4B"/>
                </a:solidFill>
              </a:rPr>
              <a:t>Phonemic awareness</a:t>
            </a:r>
          </a:p>
          <a:p>
            <a:pPr rtl="0" lvl="0" indent="-342900" marL="457200">
              <a:lnSpc>
                <a:spcPct val="115000"/>
              </a:lnSpc>
              <a:spcBef>
                <a:spcPts val="0"/>
              </a:spcBef>
              <a:buClr>
                <a:srgbClr val="BB4C4B"/>
              </a:buClr>
              <a:buSzPct val="100000"/>
              <a:buFont typeface="Trebuchet MS"/>
              <a:buAutoNum type="arabicPeriod"/>
            </a:pPr>
            <a:r>
              <a:rPr b="1" sz="1800" lang="en">
                <a:solidFill>
                  <a:srgbClr val="BB4C4B"/>
                </a:solidFill>
              </a:rPr>
              <a:t>Reading Eggs (K–2)</a:t>
            </a:r>
          </a:p>
          <a:p>
            <a:pPr rtl="0" lvl="0" indent="-342900" marL="457200">
              <a:lnSpc>
                <a:spcPct val="115000"/>
              </a:lnSpc>
              <a:spcBef>
                <a:spcPts val="0"/>
              </a:spcBef>
              <a:buClr>
                <a:srgbClr val="BB4C4B"/>
              </a:buClr>
              <a:buSzPct val="100000"/>
              <a:buFont typeface="Trebuchet MS"/>
              <a:buAutoNum type="arabicPeriod"/>
            </a:pPr>
            <a:r>
              <a:rPr b="1" sz="1800" lang="en">
                <a:solidFill>
                  <a:srgbClr val="BB4C4B"/>
                </a:solidFill>
              </a:rPr>
              <a:t>MimioSprout® (HeadSprout) (K–3)</a:t>
            </a:r>
          </a:p>
          <a:p>
            <a:pPr rtl="0" lvl="0">
              <a:lnSpc>
                <a:spcPct val="115000"/>
              </a:lnSpc>
              <a:spcBef>
                <a:spcPts val="0"/>
              </a:spcBef>
              <a:buClr>
                <a:srgbClr val="000000"/>
              </a:buClr>
              <a:buSzPct val="61111"/>
              <a:buFont typeface="Arial"/>
              <a:buNone/>
            </a:pPr>
            <a:r>
              <a:rPr b="1" sz="1800" lang="en">
                <a:solidFill>
                  <a:srgbClr val="BB4C4B"/>
                </a:solidFill>
              </a:rPr>
              <a:t>Reading fluency and comprehension</a:t>
            </a:r>
          </a:p>
          <a:p>
            <a:pPr rtl="0" lvl="0" indent="-342900" marL="457200">
              <a:lnSpc>
                <a:spcPct val="115000"/>
              </a:lnSpc>
              <a:spcBef>
                <a:spcPts val="0"/>
              </a:spcBef>
              <a:buClr>
                <a:srgbClr val="BB4C4B"/>
              </a:buClr>
              <a:buSzPct val="100000"/>
              <a:buFont typeface="Trebuchet MS"/>
              <a:buAutoNum type="arabicPeriod"/>
            </a:pPr>
            <a:r>
              <a:rPr b="1" sz="1800" lang="en">
                <a:solidFill>
                  <a:srgbClr val="BB4C4B"/>
                </a:solidFill>
              </a:rPr>
              <a:t>Raz-Kids™ (K–5)</a:t>
            </a:r>
          </a:p>
          <a:p>
            <a:pPr rtl="0" lvl="0" indent="-342900" marL="457200">
              <a:lnSpc>
                <a:spcPct val="115000"/>
              </a:lnSpc>
              <a:spcBef>
                <a:spcPts val="0"/>
              </a:spcBef>
              <a:buClr>
                <a:srgbClr val="BB4C4B"/>
              </a:buClr>
              <a:buSzPct val="100000"/>
              <a:buFont typeface="Trebuchet MS"/>
              <a:buAutoNum type="arabicPeriod"/>
            </a:pPr>
            <a:r>
              <a:rPr b="1" sz="1800" lang="en">
                <a:solidFill>
                  <a:srgbClr val="BB4C4B"/>
                </a:solidFill>
              </a:rPr>
              <a:t>Reading Eggspress (2–6)</a:t>
            </a:r>
          </a:p>
          <a:p>
            <a:pPr rtl="0" lvl="0" indent="-342900" marL="457200">
              <a:lnSpc>
                <a:spcPct val="115000"/>
              </a:lnSpc>
              <a:spcBef>
                <a:spcPts val="0"/>
              </a:spcBef>
              <a:buClr>
                <a:srgbClr val="BB4C4B"/>
              </a:buClr>
              <a:buSzPct val="100000"/>
              <a:buFont typeface="Trebuchet MS"/>
              <a:buAutoNum type="arabicPeriod"/>
            </a:pPr>
            <a:r>
              <a:rPr b="1" sz="1800" lang="en">
                <a:solidFill>
                  <a:srgbClr val="BB4C4B"/>
                </a:solidFill>
              </a:rPr>
              <a:t>SuccessMaker® Reading (K–8)</a:t>
            </a:r>
          </a:p>
          <a:p>
            <a:pPr rtl="0" lvl="0">
              <a:lnSpc>
                <a:spcPct val="115000"/>
              </a:lnSpc>
              <a:spcBef>
                <a:spcPts val="0"/>
              </a:spcBef>
              <a:buClr>
                <a:srgbClr val="000000"/>
              </a:buClr>
              <a:buSzPct val="61111"/>
              <a:buFont typeface="Arial"/>
              <a:buNone/>
            </a:pPr>
            <a:r>
              <a:rPr b="1" sz="1800" lang="en">
                <a:solidFill>
                  <a:srgbClr val="BB4C4B"/>
                </a:solidFill>
              </a:rPr>
              <a:t>Grade level math skills</a:t>
            </a:r>
          </a:p>
          <a:p>
            <a:pPr rtl="0" lvl="0" indent="-342900" marL="457200">
              <a:lnSpc>
                <a:spcPct val="115000"/>
              </a:lnSpc>
              <a:spcBef>
                <a:spcPts val="0"/>
              </a:spcBef>
              <a:buClr>
                <a:srgbClr val="BB4C4B"/>
              </a:buClr>
              <a:buSzPct val="100000"/>
              <a:buFont typeface="Trebuchet MS"/>
              <a:buAutoNum type="arabicPeriod"/>
            </a:pPr>
            <a:r>
              <a:rPr b="1" sz="1800" lang="en">
                <a:solidFill>
                  <a:srgbClr val="BB4C4B"/>
                </a:solidFill>
              </a:rPr>
              <a:t>Math-Whizz® (3–8)</a:t>
            </a:r>
          </a:p>
          <a:p>
            <a:pPr rtl="0" lvl="0" indent="-342900" marL="457200">
              <a:lnSpc>
                <a:spcPct val="115000"/>
              </a:lnSpc>
              <a:spcBef>
                <a:spcPts val="0"/>
              </a:spcBef>
              <a:buClr>
                <a:srgbClr val="BB4C4B"/>
              </a:buClr>
              <a:buSzPct val="100000"/>
              <a:buFont typeface="Trebuchet MS"/>
              <a:buAutoNum type="arabicPeriod"/>
            </a:pPr>
            <a:r>
              <a:rPr b="1" sz="1800" lang="en">
                <a:solidFill>
                  <a:srgbClr val="BB4C4B"/>
                </a:solidFill>
              </a:rPr>
              <a:t>SuccessMaker® Math (K–8)</a:t>
            </a:r>
          </a:p>
          <a:p>
            <a:pPr>
              <a:spcBef>
                <a:spcPts val="0"/>
              </a:spcBef>
              <a:buNone/>
            </a:pPr>
            <a:r>
              <a:t/>
            </a:r>
            <a:endParaRPr b="1" sz="1800">
              <a:solidFill>
                <a:srgbClr val="BB4C4B"/>
              </a:solidFill>
            </a:endParaRPr>
          </a:p>
        </p:txBody>
      </p:sp>
      <p:sp>
        <p:nvSpPr>
          <p:cNvPr id="299" name="Shape 299"/>
          <p:cNvSpPr txBox="1"/>
          <p:nvPr>
            <p:ph type="title"/>
          </p:nvPr>
        </p:nvSpPr>
        <p:spPr>
          <a:xfrm>
            <a:off y="162400" x="854950"/>
            <a:ext cy="649199" cx="7831799"/>
          </a:xfrm>
          <a:prstGeom prst="rect">
            <a:avLst/>
          </a:prstGeom>
        </p:spPr>
        <p:txBody>
          <a:bodyPr bIns="91425" rIns="91425" lIns="91425" tIns="91425" anchor="b" anchorCtr="0">
            <a:noAutofit/>
          </a:bodyPr>
          <a:lstStyle/>
          <a:p>
            <a:pPr>
              <a:spcBef>
                <a:spcPts val="0"/>
              </a:spcBef>
              <a:buNone/>
            </a:pPr>
            <a:r>
              <a:rPr lang="en"/>
              <a:t>Tier II Resources</a:t>
            </a:r>
          </a:p>
        </p:txBody>
      </p:sp>
      <p:sp>
        <p:nvSpPr>
          <p:cNvPr id="300" name="Shape 300"/>
          <p:cNvSpPr txBox="1"/>
          <p:nvPr/>
        </p:nvSpPr>
        <p:spPr>
          <a:xfrm>
            <a:off y="1236750" x="1118350"/>
            <a:ext cy="1449299" cx="3096299"/>
          </a:xfrm>
          <a:prstGeom prst="rect">
            <a:avLst/>
          </a:prstGeom>
        </p:spPr>
        <p:txBody>
          <a:bodyPr bIns="91425" rIns="91425" lIns="91425" tIns="91425" anchor="t" anchorCtr="0">
            <a:noAutofit/>
          </a:bodyPr>
          <a:lstStyle/>
          <a:p>
            <a:pPr rtl="0" lvl="0">
              <a:lnSpc>
                <a:spcPct val="115000"/>
              </a:lnSpc>
              <a:spcBef>
                <a:spcPts val="0"/>
              </a:spcBef>
              <a:buClr>
                <a:schemeClr val="dk1"/>
              </a:buClr>
              <a:buSzPct val="45833"/>
              <a:buFont typeface="Arial"/>
              <a:buNone/>
            </a:pPr>
            <a:r>
              <a:rPr b="1" sz="2400" lang="en">
                <a:solidFill>
                  <a:srgbClr val="BB4C4B"/>
                </a:solidFill>
              </a:rPr>
              <a:t>Tier II Interventions listed in order of preference.</a:t>
            </a:r>
          </a:p>
          <a:p>
            <a:pPr>
              <a:spcBef>
                <a:spcPts val="0"/>
              </a:spcBef>
              <a:buNone/>
            </a:pPr>
            <a:r>
              <a:t/>
            </a:r>
            <a:endParaRPr sz="2400"/>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y="0" x="0"/>
          <a:ext cy="0" cx="0"/>
          <a:chOff y="0" x="0"/>
          <a:chExt cy="0" cx="0"/>
        </a:xfrm>
      </p:grpSpPr>
      <p:sp>
        <p:nvSpPr>
          <p:cNvPr id="305" name="Shape 30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References</a:t>
            </a:r>
          </a:p>
        </p:txBody>
      </p:sp>
      <p:sp>
        <p:nvSpPr>
          <p:cNvPr id="306" name="Shape 306"/>
          <p:cNvSpPr txBox="1"/>
          <p:nvPr>
            <p:ph idx="1" type="body"/>
          </p:nvPr>
        </p:nvSpPr>
        <p:spPr>
          <a:xfrm>
            <a:off y="1200150" x="457200"/>
            <a:ext cy="3569700" cx="8229600"/>
          </a:xfrm>
          <a:prstGeom prst="rect">
            <a:avLst/>
          </a:prstGeom>
        </p:spPr>
        <p:txBody>
          <a:bodyPr bIns="91425" rIns="91425" lIns="91425" tIns="91425" anchor="t" anchorCtr="0">
            <a:noAutofit/>
          </a:bodyPr>
          <a:lstStyle/>
          <a:p>
            <a:pPr rtl="0" lvl="0">
              <a:spcBef>
                <a:spcPts val="0"/>
              </a:spcBef>
              <a:buNone/>
            </a:pPr>
            <a:r>
              <a:rPr sz="1400" lang="en"/>
              <a:t>Oregon Department of Education. (1998-2014). </a:t>
            </a:r>
            <a:r>
              <a:rPr sz="1400" lang="en" i="1"/>
              <a:t>Education Data Explorer. </a:t>
            </a:r>
            <a:r>
              <a:rPr sz="1400" lang="en"/>
              <a:t>Retrieved from </a:t>
            </a:r>
            <a:r>
              <a:rPr sz="1400" lang="en">
                <a:latin typeface="Arial"/>
                <a:ea typeface="Arial"/>
                <a:cs typeface="Arial"/>
                <a:sym typeface="Arial"/>
              </a:rPr>
              <a:t>http://www.ode.state.or.us/apps/Navigation/Navigation.Web/#/PAGR</a:t>
            </a:r>
          </a:p>
          <a:p>
            <a:pPr rtl="0" lvl="0">
              <a:spcBef>
                <a:spcPts val="0"/>
              </a:spcBef>
              <a:buNone/>
            </a:pPr>
            <a:r>
              <a:t/>
            </a:r>
            <a:endParaRPr sz="1400">
              <a:latin typeface="Arial"/>
              <a:ea typeface="Arial"/>
              <a:cs typeface="Arial"/>
              <a:sym typeface="Arial"/>
            </a:endParaRPr>
          </a:p>
          <a:p>
            <a:pPr rtl="0" lvl="0">
              <a:spcBef>
                <a:spcPts val="0"/>
              </a:spcBef>
              <a:buNone/>
            </a:pPr>
            <a:r>
              <a:rPr sz="1400" lang="en">
                <a:latin typeface="Arial"/>
                <a:ea typeface="Arial"/>
                <a:cs typeface="Arial"/>
                <a:sym typeface="Arial"/>
              </a:rPr>
              <a:t>The Oregonian. (2013). </a:t>
            </a:r>
            <a:r>
              <a:rPr sz="1400" lang="en" i="1">
                <a:latin typeface="Arial"/>
                <a:ea typeface="Arial"/>
                <a:cs typeface="Arial"/>
                <a:sym typeface="Arial"/>
              </a:rPr>
              <a:t>Your Schools: Cesar Chavez School</a:t>
            </a:r>
            <a:r>
              <a:rPr sz="1400" lang="en">
                <a:latin typeface="Arial"/>
                <a:ea typeface="Arial"/>
                <a:cs typeface="Arial"/>
                <a:sym typeface="Arial"/>
              </a:rPr>
              <a:t>.  Retrieved from http://schools.oregonlive.com/school/Portland/Clarendon-Portsmouth-School/. Oregon Live LLC.</a:t>
            </a:r>
          </a:p>
          <a:p>
            <a:pPr rtl="0" lvl="0">
              <a:spcBef>
                <a:spcPts val="0"/>
              </a:spcBef>
              <a:buNone/>
            </a:pPr>
            <a:r>
              <a:t/>
            </a:r>
            <a:endParaRPr sz="1400">
              <a:latin typeface="Arial"/>
              <a:ea typeface="Arial"/>
              <a:cs typeface="Arial"/>
              <a:sym typeface="Arial"/>
            </a:endParaRPr>
          </a:p>
          <a:p>
            <a:pPr rtl="0" lvl="0">
              <a:spcBef>
                <a:spcPts val="0"/>
              </a:spcBef>
              <a:buNone/>
            </a:pPr>
            <a:r>
              <a:rPr sz="1400" lang="en">
                <a:latin typeface="Arial"/>
                <a:ea typeface="Arial"/>
                <a:cs typeface="Arial"/>
                <a:sym typeface="Arial"/>
              </a:rPr>
              <a:t>Fixsen, D., Naoom, S., Blase, K., &amp; Wallace, F. (2007, Winter/Spring). Implementation: The missing link between research and practice. </a:t>
            </a:r>
            <a:r>
              <a:rPr sz="1400" lang="en" i="1">
                <a:latin typeface="Arial"/>
                <a:ea typeface="Arial"/>
                <a:cs typeface="Arial"/>
                <a:sym typeface="Arial"/>
              </a:rPr>
              <a:t>The APSAC Advisor</a:t>
            </a:r>
            <a:r>
              <a:rPr sz="1400" lang="en">
                <a:latin typeface="Arial"/>
                <a:ea typeface="Arial"/>
                <a:cs typeface="Arial"/>
                <a:sym typeface="Arial"/>
              </a:rPr>
              <a:t>, 4–10. Retrieved from http://www.rtinetwork.org/getstarted/implement/create-your-implementation-blueprint-stage-3-initial-implementation</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idx="1" type="body"/>
          </p:nvPr>
        </p:nvSpPr>
        <p:spPr>
          <a:xfrm>
            <a:off y="981100" x="609550"/>
            <a:ext cy="3872399" cx="8077199"/>
          </a:xfrm>
          <a:prstGeom prst="rect">
            <a:avLst/>
          </a:prstGeom>
        </p:spPr>
        <p:txBody>
          <a:bodyPr bIns="91425" rIns="91425" lIns="91425" tIns="91425" anchor="t" anchorCtr="0">
            <a:noAutofit/>
          </a:bodyPr>
          <a:lstStyle/>
          <a:p>
            <a:pPr rtl="0" lvl="0">
              <a:lnSpc>
                <a:spcPct val="115000"/>
              </a:lnSpc>
              <a:spcBef>
                <a:spcPts val="0"/>
              </a:spcBef>
              <a:buNone/>
            </a:pPr>
            <a:r>
              <a:rPr sz="1800" lang="en">
                <a:solidFill>
                  <a:srgbClr val="FFFF00"/>
                </a:solidFill>
              </a:rPr>
              <a:t>1.     </a:t>
            </a:r>
            <a:r>
              <a:rPr b="1" sz="1800" lang="en">
                <a:solidFill>
                  <a:srgbClr val="FFFF00"/>
                </a:solidFill>
              </a:rPr>
              <a:t>Leadership</a:t>
            </a:r>
            <a:r>
              <a:rPr sz="1800" lang="en">
                <a:solidFill>
                  <a:srgbClr val="FFFF00"/>
                </a:solidFill>
              </a:rPr>
              <a:t>: Build leadership skills in school and district leaders for developing the infrastructure, </a:t>
            </a:r>
            <a:r>
              <a:rPr b="1" sz="1800" lang="en">
                <a:solidFill>
                  <a:srgbClr val="FFFF00"/>
                </a:solidFill>
              </a:rPr>
              <a:t>implementation, accountability and sustainability</a:t>
            </a:r>
            <a:r>
              <a:rPr sz="1800" lang="en">
                <a:solidFill>
                  <a:srgbClr val="FFFF00"/>
                </a:solidFill>
              </a:rPr>
              <a:t> of an RTI system.</a:t>
            </a:r>
          </a:p>
          <a:p>
            <a:pPr rtl="0" lvl="0">
              <a:lnSpc>
                <a:spcPct val="115000"/>
              </a:lnSpc>
              <a:spcBef>
                <a:spcPts val="0"/>
              </a:spcBef>
              <a:buNone/>
            </a:pPr>
            <a:r>
              <a:t/>
            </a:r>
            <a:endParaRPr sz="1800">
              <a:solidFill>
                <a:srgbClr val="FFFF00"/>
              </a:solidFill>
            </a:endParaRPr>
          </a:p>
          <a:p>
            <a:pPr rtl="0" lvl="0">
              <a:lnSpc>
                <a:spcPct val="115000"/>
              </a:lnSpc>
              <a:spcBef>
                <a:spcPts val="0"/>
              </a:spcBef>
              <a:buClr>
                <a:schemeClr val="dk1"/>
              </a:buClr>
              <a:buSzPct val="61111"/>
              <a:buFont typeface="Arial"/>
              <a:buNone/>
            </a:pPr>
            <a:r>
              <a:rPr b="1" sz="1800" lang="en">
                <a:solidFill>
                  <a:srgbClr val="FFFF00"/>
                </a:solidFill>
              </a:rPr>
              <a:t>2.     Instruction: Support districts in providing high quality instruction and interventions matched to student need that raises the achievement of all students including all sub groups.</a:t>
            </a:r>
          </a:p>
          <a:p>
            <a:pPr rtl="0" lvl="0">
              <a:lnSpc>
                <a:spcPct val="115000"/>
              </a:lnSpc>
              <a:spcBef>
                <a:spcPts val="0"/>
              </a:spcBef>
              <a:buClr>
                <a:schemeClr val="dk1"/>
              </a:buClr>
              <a:buFont typeface="Arial"/>
              <a:buNone/>
            </a:pPr>
            <a:r>
              <a:t/>
            </a:r>
            <a:endParaRPr b="1" sz="1800">
              <a:solidFill>
                <a:srgbClr val="FFFF00"/>
              </a:solidFill>
            </a:endParaRPr>
          </a:p>
          <a:p>
            <a:pPr rtl="0" lvl="0">
              <a:lnSpc>
                <a:spcPct val="115000"/>
              </a:lnSpc>
              <a:spcBef>
                <a:spcPts val="0"/>
              </a:spcBef>
              <a:buClr>
                <a:schemeClr val="dk1"/>
              </a:buClr>
              <a:buSzPct val="61111"/>
              <a:buFont typeface="Arial"/>
              <a:buNone/>
            </a:pPr>
            <a:r>
              <a:rPr b="1" sz="1800" lang="en">
                <a:solidFill>
                  <a:srgbClr val="FFFF00"/>
                </a:solidFill>
              </a:rPr>
              <a:t>3.     Data Based Decision Making: Support districts in using data based decision making as part of their on-going instructional improvement cycle.</a:t>
            </a:r>
          </a:p>
          <a:p>
            <a:pPr rtl="0" lvl="0">
              <a:lnSpc>
                <a:spcPct val="115000"/>
              </a:lnSpc>
              <a:spcBef>
                <a:spcPts val="0"/>
              </a:spcBef>
              <a:buClr>
                <a:schemeClr val="dk1"/>
              </a:buClr>
              <a:buFont typeface="Arial"/>
              <a:buNone/>
            </a:pPr>
            <a:r>
              <a:t/>
            </a:r>
            <a:endParaRPr b="1" sz="1800">
              <a:solidFill>
                <a:srgbClr val="FFFF00"/>
              </a:solidFill>
            </a:endParaRPr>
          </a:p>
          <a:p>
            <a:pPr rtl="0" lvl="0">
              <a:lnSpc>
                <a:spcPct val="115000"/>
              </a:lnSpc>
              <a:spcBef>
                <a:spcPts val="0"/>
              </a:spcBef>
              <a:buClr>
                <a:schemeClr val="dk1"/>
              </a:buClr>
              <a:buSzPct val="61111"/>
              <a:buFont typeface="Arial"/>
              <a:buNone/>
            </a:pPr>
            <a:r>
              <a:rPr b="1" sz="1800" lang="en">
                <a:solidFill>
                  <a:srgbClr val="F9CB9C"/>
                </a:solidFill>
              </a:rPr>
              <a:t> </a:t>
            </a:r>
          </a:p>
          <a:p>
            <a:pPr>
              <a:spcBef>
                <a:spcPts val="0"/>
              </a:spcBef>
              <a:buNone/>
            </a:pPr>
            <a:r>
              <a:t/>
            </a:r>
            <a:endParaRPr/>
          </a:p>
        </p:txBody>
      </p:sp>
      <p:sp>
        <p:nvSpPr>
          <p:cNvPr id="92" name="Shape 92"/>
          <p:cNvSpPr txBox="1"/>
          <p:nvPr>
            <p:ph type="title"/>
          </p:nvPr>
        </p:nvSpPr>
        <p:spPr>
          <a:xfrm>
            <a:off y="205975" x="457200"/>
            <a:ext cy="660300" cx="8229600"/>
          </a:xfrm>
          <a:prstGeom prst="rect">
            <a:avLst/>
          </a:prstGeom>
        </p:spPr>
        <p:txBody>
          <a:bodyPr bIns="91425" rIns="91425" lIns="91425" tIns="91425" anchor="b" anchorCtr="0">
            <a:noAutofit/>
          </a:bodyPr>
          <a:lstStyle/>
          <a:p>
            <a:pPr>
              <a:spcBef>
                <a:spcPts val="0"/>
              </a:spcBef>
              <a:buNone/>
            </a:pPr>
            <a:r>
              <a:rPr lang="en"/>
              <a:t>THE RTI MODEL LOOKS AT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Clr>
                <a:schemeClr val="dk1"/>
              </a:buClr>
              <a:buFont typeface="Arial"/>
              <a:buNone/>
            </a:pPr>
            <a:r>
              <a:t/>
            </a:r>
            <a:endParaRPr/>
          </a:p>
          <a:p>
            <a:pPr>
              <a:spcBef>
                <a:spcPts val="0"/>
              </a:spcBef>
              <a:buNone/>
            </a:pPr>
            <a:r>
              <a:rPr lang="en"/>
              <a:t>RTI @ Cesar Chavez</a:t>
            </a:r>
          </a:p>
        </p:txBody>
      </p:sp>
      <p:sp>
        <p:nvSpPr>
          <p:cNvPr id="98" name="Shape 9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lnSpc>
                <a:spcPct val="115000"/>
              </a:lnSpc>
              <a:spcBef>
                <a:spcPts val="0"/>
              </a:spcBef>
              <a:buClr>
                <a:schemeClr val="dk1"/>
              </a:buClr>
              <a:buSzPct val="91666"/>
              <a:buFont typeface="Arial"/>
              <a:buNone/>
            </a:pPr>
            <a:r>
              <a:rPr b="1" sz="1200" lang="en">
                <a:solidFill>
                  <a:srgbClr val="FFFF00"/>
                </a:solidFill>
              </a:rPr>
              <a:t> </a:t>
            </a:r>
            <a:r>
              <a:rPr b="1" sz="1800" lang="en">
                <a:solidFill>
                  <a:srgbClr val="FFFF00"/>
                </a:solidFill>
              </a:rPr>
              <a:t>4.     LD Identification: Support districts in developing the capacity and confidence to make LD eligibility decisions that are appropriate and meaningful through the RTI process.</a:t>
            </a:r>
          </a:p>
          <a:p>
            <a:pPr rtl="0" lvl="0">
              <a:lnSpc>
                <a:spcPct val="115000"/>
              </a:lnSpc>
              <a:spcBef>
                <a:spcPts val="0"/>
              </a:spcBef>
              <a:buClr>
                <a:schemeClr val="dk1"/>
              </a:buClr>
              <a:buFont typeface="Arial"/>
              <a:buNone/>
            </a:pPr>
            <a:r>
              <a:t/>
            </a:r>
            <a:endParaRPr b="1" sz="1800">
              <a:solidFill>
                <a:srgbClr val="FFFF00"/>
              </a:solidFill>
            </a:endParaRPr>
          </a:p>
          <a:p>
            <a:pPr rtl="0" lvl="0">
              <a:lnSpc>
                <a:spcPct val="115000"/>
              </a:lnSpc>
              <a:spcBef>
                <a:spcPts val="0"/>
              </a:spcBef>
              <a:buClr>
                <a:schemeClr val="dk1"/>
              </a:buClr>
              <a:buSzPct val="61111"/>
              <a:buFont typeface="Arial"/>
              <a:buNone/>
            </a:pPr>
            <a:r>
              <a:rPr b="1" sz="1800" lang="en">
                <a:solidFill>
                  <a:srgbClr val="FFFF00"/>
                </a:solidFill>
              </a:rPr>
              <a:t>5.     Professional Development: Support districts to develop and maintain professional development systems to support their RTI systems.</a:t>
            </a:r>
          </a:p>
          <a:p>
            <a:pPr rtl="0" lvl="0">
              <a:lnSpc>
                <a:spcPct val="115000"/>
              </a:lnSpc>
              <a:spcBef>
                <a:spcPts val="0"/>
              </a:spcBef>
              <a:buClr>
                <a:schemeClr val="dk1"/>
              </a:buClr>
              <a:buFont typeface="Arial"/>
              <a:buNone/>
            </a:pPr>
            <a:r>
              <a:t/>
            </a:r>
            <a:endParaRPr b="1" sz="1800">
              <a:solidFill>
                <a:srgbClr val="FFFF00"/>
              </a:solidFill>
            </a:endParaRPr>
          </a:p>
          <a:p>
            <a:pPr rtl="0" lvl="0">
              <a:lnSpc>
                <a:spcPct val="115000"/>
              </a:lnSpc>
              <a:spcBef>
                <a:spcPts val="0"/>
              </a:spcBef>
              <a:buClr>
                <a:schemeClr val="dk1"/>
              </a:buClr>
              <a:buSzPct val="61111"/>
              <a:buFont typeface="Arial"/>
              <a:buNone/>
            </a:pPr>
            <a:r>
              <a:rPr b="1" sz="1800" lang="en">
                <a:solidFill>
                  <a:srgbClr val="FFFF00"/>
                </a:solidFill>
              </a:rPr>
              <a:t>6.     Assessment Systems: Support districts to develop, use, and maintain their assessment systems (screening, progress monitoring, mastery, and outcome) to improve instruction for students.</a:t>
            </a:r>
          </a:p>
          <a:p>
            <a:pPr>
              <a:spcBef>
                <a:spcPts val="0"/>
              </a:spcBef>
              <a:buNone/>
            </a:pPr>
            <a:r>
              <a:t/>
            </a:r>
            <a:endParaRPr sz="18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idx="1" type="body"/>
          </p:nvPr>
        </p:nvSpPr>
        <p:spPr>
          <a:xfrm>
            <a:off y="1063375" x="457200"/>
            <a:ext cy="1095899" cx="8229600"/>
          </a:xfrm>
          <a:prstGeom prst="rect">
            <a:avLst/>
          </a:prstGeom>
        </p:spPr>
        <p:txBody>
          <a:bodyPr bIns="91425" rIns="91425" lIns="91425" tIns="91425" anchor="t" anchorCtr="0">
            <a:noAutofit/>
          </a:bodyPr>
          <a:lstStyle/>
          <a:p>
            <a:pPr rtl="0" lvl="0">
              <a:spcBef>
                <a:spcPts val="0"/>
              </a:spcBef>
              <a:buNone/>
            </a:pPr>
            <a:r>
              <a:rPr b="1" sz="1400" lang="en" i="1">
                <a:solidFill>
                  <a:srgbClr val="BF8AC9"/>
                </a:solidFill>
              </a:rPr>
              <a:t>Response to Intervention </a:t>
            </a:r>
            <a:r>
              <a:rPr b="1" sz="1400" lang="en">
                <a:solidFill>
                  <a:srgbClr val="FFFF00"/>
                </a:solidFill>
              </a:rPr>
              <a:t>is an “all education” (general, special education, etc.) framework that involves research-based instruction and interventions, regular monitoring of student progress, and the subsequent use of these data over time to make educational decisions.</a:t>
            </a:r>
          </a:p>
          <a:p>
            <a:pPr>
              <a:spcBef>
                <a:spcPts val="0"/>
              </a:spcBef>
              <a:buNone/>
            </a:pPr>
            <a:r>
              <a:t/>
            </a:r>
            <a:endParaRPr/>
          </a:p>
        </p:txBody>
      </p:sp>
      <p:sp>
        <p:nvSpPr>
          <p:cNvPr id="104" name="Shape 10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Why Use the RTI MODEL? </a:t>
            </a:r>
          </a:p>
        </p:txBody>
      </p:sp>
      <p:sp>
        <p:nvSpPr>
          <p:cNvPr id="105" name="Shape 105"/>
          <p:cNvSpPr txBox="1"/>
          <p:nvPr/>
        </p:nvSpPr>
        <p:spPr>
          <a:xfrm>
            <a:off y="2212700" x="457200"/>
            <a:ext cy="2728199" cx="8168400"/>
          </a:xfrm>
          <a:prstGeom prst="rect">
            <a:avLst/>
          </a:prstGeom>
          <a:solidFill>
            <a:schemeClr val="lt2"/>
          </a:solidFill>
        </p:spPr>
        <p:txBody>
          <a:bodyPr bIns="91425" rIns="91425" lIns="91425" tIns="91425" anchor="t" anchorCtr="0">
            <a:noAutofit/>
          </a:bodyPr>
          <a:lstStyle/>
          <a:p>
            <a:pPr rtl="0" lvl="0">
              <a:spcBef>
                <a:spcPts val="600"/>
              </a:spcBef>
              <a:buClr>
                <a:schemeClr val="dk1"/>
              </a:buClr>
              <a:buSzPct val="61111"/>
              <a:buFont typeface="Arial"/>
              <a:buNone/>
            </a:pPr>
            <a:r>
              <a:rPr b="1" sz="1800" lang="en">
                <a:latin typeface="Trebuchet MS"/>
                <a:ea typeface="Trebuchet MS"/>
                <a:cs typeface="Trebuchet MS"/>
                <a:sym typeface="Trebuchet MS"/>
              </a:rPr>
              <a:t>RTI seeks to prevent academic failure through early intervention, frequent progress monitoring, and increasingly intensive research-based instructional interventions for children who continue to have difficulty.  The key to the RTI process is the application of scientifically based instruction and interventions.  A goal of the RTI process is to apply accountability to educational programs by focusing on programs that have been proven to work rather than programs that simply look, sound, or feel good.  Additionally, RTI plays a critical role in how students are identified as having a disability and needing special education services. </a:t>
            </a:r>
          </a:p>
          <a:p>
            <a:pPr>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194678" x="457200"/>
            <a:ext cy="857400" cx="8229600"/>
          </a:xfrm>
          <a:prstGeom prst="rect">
            <a:avLst/>
          </a:prstGeom>
        </p:spPr>
        <p:txBody>
          <a:bodyPr bIns="91425" rIns="91425" lIns="91425" tIns="91425" anchor="b" anchorCtr="0">
            <a:noAutofit/>
          </a:bodyPr>
          <a:lstStyle/>
          <a:p>
            <a:pPr>
              <a:spcBef>
                <a:spcPts val="0"/>
              </a:spcBef>
              <a:buNone/>
            </a:pPr>
            <a:r>
              <a:rPr lang="en">
                <a:solidFill>
                  <a:srgbClr val="BB4C4B"/>
                </a:solidFill>
              </a:rPr>
              <a:t>The Inquiry Cycle</a:t>
            </a:r>
          </a:p>
        </p:txBody>
      </p:sp>
      <p:sp>
        <p:nvSpPr>
          <p:cNvPr id="111" name="Shape 111"/>
          <p:cNvSpPr txBox="1"/>
          <p:nvPr>
            <p:ph idx="1" type="body"/>
          </p:nvPr>
        </p:nvSpPr>
        <p:spPr>
          <a:xfrm>
            <a:off y="2147825" x="4883500"/>
            <a:ext cy="1401600" cx="3244500"/>
          </a:xfrm>
          <a:prstGeom prst="rect">
            <a:avLst/>
          </a:prstGeom>
        </p:spPr>
        <p:txBody>
          <a:bodyPr bIns="91425" rIns="91425" lIns="91425" tIns="91425" anchor="t" anchorCtr="0">
            <a:noAutofit/>
          </a:bodyPr>
          <a:lstStyle/>
          <a:p>
            <a:pPr>
              <a:spcBef>
                <a:spcPts val="0"/>
              </a:spcBef>
              <a:buNone/>
            </a:pPr>
            <a:r>
              <a:t/>
            </a:r>
            <a:endParaRPr/>
          </a:p>
        </p:txBody>
      </p:sp>
      <p:pic>
        <p:nvPicPr>
          <p:cNvPr id="112" name="Shape 112"/>
          <p:cNvPicPr preferRelativeResize="0"/>
          <p:nvPr/>
        </p:nvPicPr>
        <p:blipFill>
          <a:blip r:embed="rId3"/>
          <a:stretch>
            <a:fillRect/>
          </a:stretch>
        </p:blipFill>
        <p:spPr>
          <a:xfrm>
            <a:off y="1661750" x="4351975"/>
            <a:ext cy="2226950" cx="4623725"/>
          </a:xfrm>
          <a:prstGeom prst="rect">
            <a:avLst/>
          </a:prstGeom>
        </p:spPr>
      </p:pic>
      <p:pic>
        <p:nvPicPr>
          <p:cNvPr id="113" name="Shape 113"/>
          <p:cNvPicPr preferRelativeResize="0"/>
          <p:nvPr/>
        </p:nvPicPr>
        <p:blipFill>
          <a:blip r:embed="rId4"/>
          <a:stretch>
            <a:fillRect/>
          </a:stretch>
        </p:blipFill>
        <p:spPr>
          <a:xfrm>
            <a:off y="1139950" x="190000"/>
            <a:ext cy="3709374" cx="404915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idx="1" type="body"/>
          </p:nvPr>
        </p:nvSpPr>
        <p:spPr>
          <a:xfrm>
            <a:off y="1798800" x="331950"/>
            <a:ext cy="3033599" cx="8229600"/>
          </a:xfrm>
          <a:prstGeom prst="rect">
            <a:avLst/>
          </a:prstGeom>
          <a:solidFill>
            <a:srgbClr val="BF8AC9"/>
          </a:solidFill>
        </p:spPr>
        <p:txBody>
          <a:bodyPr bIns="91425" rIns="91425" lIns="91425" tIns="91425" anchor="t" anchorCtr="0">
            <a:noAutofit/>
          </a:bodyPr>
          <a:lstStyle/>
          <a:p>
            <a:pPr rtl="0" lvl="0">
              <a:lnSpc>
                <a:spcPct val="115000"/>
              </a:lnSpc>
              <a:spcBef>
                <a:spcPts val="0"/>
              </a:spcBef>
              <a:spcAft>
                <a:spcPts val="600"/>
              </a:spcAft>
              <a:buNone/>
            </a:pPr>
            <a:r>
              <a:t/>
            </a:r>
            <a:endParaRPr sz="1000"/>
          </a:p>
          <a:p>
            <a:pPr rtl="0" lvl="0">
              <a:lnSpc>
                <a:spcPct val="115000"/>
              </a:lnSpc>
              <a:spcBef>
                <a:spcPts val="0"/>
              </a:spcBef>
              <a:spcAft>
                <a:spcPts val="100"/>
              </a:spcAft>
              <a:buClr>
                <a:schemeClr val="dk1"/>
              </a:buClr>
              <a:buSzPct val="73333"/>
              <a:buFont typeface="Arial"/>
              <a:buNone/>
            </a:pPr>
            <a:r>
              <a:rPr sz="1500" lang="en">
                <a:solidFill>
                  <a:srgbClr val="000000"/>
                </a:solidFill>
              </a:rPr>
              <a:t>1.              The educational system can effectively teach all children</a:t>
            </a:r>
          </a:p>
          <a:p>
            <a:pPr rtl="0" lvl="0">
              <a:lnSpc>
                <a:spcPct val="115000"/>
              </a:lnSpc>
              <a:spcBef>
                <a:spcPts val="0"/>
              </a:spcBef>
              <a:spcAft>
                <a:spcPts val="100"/>
              </a:spcAft>
              <a:buClr>
                <a:schemeClr val="dk1"/>
              </a:buClr>
              <a:buFont typeface="Arial"/>
              <a:buNone/>
            </a:pPr>
            <a:r>
              <a:t/>
            </a:r>
            <a:endParaRPr sz="600">
              <a:solidFill>
                <a:srgbClr val="000000"/>
              </a:solidFill>
            </a:endParaRPr>
          </a:p>
          <a:p>
            <a:pPr rtl="0" lvl="0">
              <a:lnSpc>
                <a:spcPct val="115000"/>
              </a:lnSpc>
              <a:spcBef>
                <a:spcPts val="0"/>
              </a:spcBef>
              <a:spcAft>
                <a:spcPts val="100"/>
              </a:spcAft>
              <a:buClr>
                <a:schemeClr val="dk1"/>
              </a:buClr>
              <a:buSzPct val="73333"/>
              <a:buFont typeface="Arial"/>
              <a:buNone/>
            </a:pPr>
            <a:r>
              <a:rPr sz="1500" lang="en">
                <a:solidFill>
                  <a:srgbClr val="000000"/>
                </a:solidFill>
              </a:rPr>
              <a:t>2.              Early intervention is critical to preventing problems from getting out of control</a:t>
            </a:r>
          </a:p>
          <a:p>
            <a:pPr rtl="0" lvl="0">
              <a:lnSpc>
                <a:spcPct val="115000"/>
              </a:lnSpc>
              <a:spcBef>
                <a:spcPts val="0"/>
              </a:spcBef>
              <a:spcAft>
                <a:spcPts val="100"/>
              </a:spcAft>
              <a:buClr>
                <a:schemeClr val="dk1"/>
              </a:buClr>
              <a:buFont typeface="Arial"/>
              <a:buNone/>
            </a:pPr>
            <a:r>
              <a:t/>
            </a:r>
            <a:endParaRPr sz="600">
              <a:solidFill>
                <a:srgbClr val="000000"/>
              </a:solidFill>
            </a:endParaRPr>
          </a:p>
          <a:p>
            <a:pPr rtl="0" lvl="0">
              <a:lnSpc>
                <a:spcPct val="115000"/>
              </a:lnSpc>
              <a:spcBef>
                <a:spcPts val="0"/>
              </a:spcBef>
              <a:spcAft>
                <a:spcPts val="100"/>
              </a:spcAft>
              <a:buClr>
                <a:schemeClr val="dk1"/>
              </a:buClr>
              <a:buSzPct val="73333"/>
              <a:buFont typeface="Arial"/>
              <a:buNone/>
            </a:pPr>
            <a:r>
              <a:rPr sz="1500" lang="en">
                <a:solidFill>
                  <a:srgbClr val="000000"/>
                </a:solidFill>
              </a:rPr>
              <a:t>3.              The implementation of a multi-tiered service delivery model is necessary</a:t>
            </a:r>
          </a:p>
          <a:p>
            <a:pPr rtl="0" lvl="0">
              <a:lnSpc>
                <a:spcPct val="115000"/>
              </a:lnSpc>
              <a:spcBef>
                <a:spcPts val="0"/>
              </a:spcBef>
              <a:spcAft>
                <a:spcPts val="100"/>
              </a:spcAft>
              <a:buClr>
                <a:schemeClr val="dk1"/>
              </a:buClr>
              <a:buFont typeface="Arial"/>
              <a:buNone/>
            </a:pPr>
            <a:r>
              <a:t/>
            </a:r>
            <a:endParaRPr sz="600">
              <a:solidFill>
                <a:srgbClr val="000000"/>
              </a:solidFill>
            </a:endParaRPr>
          </a:p>
          <a:p>
            <a:pPr rtl="0" lvl="0">
              <a:lnSpc>
                <a:spcPct val="115000"/>
              </a:lnSpc>
              <a:spcBef>
                <a:spcPts val="0"/>
              </a:spcBef>
              <a:spcAft>
                <a:spcPts val="100"/>
              </a:spcAft>
              <a:buClr>
                <a:schemeClr val="dk1"/>
              </a:buClr>
              <a:buSzPct val="73333"/>
              <a:buFont typeface="Arial"/>
              <a:buNone/>
            </a:pPr>
            <a:r>
              <a:rPr sz="1500" lang="en">
                <a:solidFill>
                  <a:srgbClr val="000000"/>
                </a:solidFill>
              </a:rPr>
              <a:t>4.              A problem solving model should be used to make decisions between tiers</a:t>
            </a:r>
          </a:p>
          <a:p>
            <a:pPr rtl="0" lvl="0">
              <a:lnSpc>
                <a:spcPct val="115000"/>
              </a:lnSpc>
              <a:spcBef>
                <a:spcPts val="0"/>
              </a:spcBef>
              <a:spcAft>
                <a:spcPts val="100"/>
              </a:spcAft>
              <a:buClr>
                <a:schemeClr val="dk1"/>
              </a:buClr>
              <a:buFont typeface="Arial"/>
              <a:buNone/>
            </a:pPr>
            <a:r>
              <a:t/>
            </a:r>
            <a:endParaRPr sz="600">
              <a:solidFill>
                <a:srgbClr val="000000"/>
              </a:solidFill>
            </a:endParaRPr>
          </a:p>
          <a:p>
            <a:pPr rtl="0" lvl="0">
              <a:lnSpc>
                <a:spcPct val="115000"/>
              </a:lnSpc>
              <a:spcBef>
                <a:spcPts val="0"/>
              </a:spcBef>
              <a:spcAft>
                <a:spcPts val="100"/>
              </a:spcAft>
              <a:buClr>
                <a:schemeClr val="dk1"/>
              </a:buClr>
              <a:buSzPct val="73333"/>
              <a:buFont typeface="Arial"/>
              <a:buNone/>
            </a:pPr>
            <a:r>
              <a:rPr sz="1500" lang="en">
                <a:solidFill>
                  <a:srgbClr val="000000"/>
                </a:solidFill>
              </a:rPr>
              <a:t>5.              Research based interventions should be implemented to the extent possible</a:t>
            </a:r>
          </a:p>
          <a:p>
            <a:pPr rtl="0" lvl="0">
              <a:lnSpc>
                <a:spcPct val="115000"/>
              </a:lnSpc>
              <a:spcBef>
                <a:spcPts val="0"/>
              </a:spcBef>
              <a:spcAft>
                <a:spcPts val="100"/>
              </a:spcAft>
              <a:buClr>
                <a:schemeClr val="dk1"/>
              </a:buClr>
              <a:buFont typeface="Arial"/>
              <a:buNone/>
            </a:pPr>
            <a:r>
              <a:t/>
            </a:r>
            <a:endParaRPr sz="600">
              <a:solidFill>
                <a:srgbClr val="000000"/>
              </a:solidFill>
            </a:endParaRPr>
          </a:p>
          <a:p>
            <a:pPr rtl="0" lvl="0">
              <a:lnSpc>
                <a:spcPct val="115000"/>
              </a:lnSpc>
              <a:spcBef>
                <a:spcPts val="0"/>
              </a:spcBef>
              <a:spcAft>
                <a:spcPts val="100"/>
              </a:spcAft>
              <a:buClr>
                <a:schemeClr val="dk1"/>
              </a:buClr>
              <a:buSzPct val="73333"/>
              <a:buFont typeface="Arial"/>
              <a:buNone/>
            </a:pPr>
            <a:r>
              <a:rPr sz="1500" lang="en">
                <a:solidFill>
                  <a:srgbClr val="000000"/>
                </a:solidFill>
              </a:rPr>
              <a:t>6.              Progress monitoring must be implemented to inform instruction</a:t>
            </a:r>
          </a:p>
          <a:p>
            <a:pPr rtl="0" lvl="0">
              <a:lnSpc>
                <a:spcPct val="115000"/>
              </a:lnSpc>
              <a:spcBef>
                <a:spcPts val="0"/>
              </a:spcBef>
              <a:spcAft>
                <a:spcPts val="100"/>
              </a:spcAft>
              <a:buClr>
                <a:schemeClr val="dk1"/>
              </a:buClr>
              <a:buFont typeface="Arial"/>
              <a:buNone/>
            </a:pPr>
            <a:r>
              <a:t/>
            </a:r>
            <a:endParaRPr sz="600">
              <a:solidFill>
                <a:srgbClr val="000000"/>
              </a:solidFill>
            </a:endParaRPr>
          </a:p>
          <a:p>
            <a:pPr rtl="0" lvl="0">
              <a:lnSpc>
                <a:spcPct val="115000"/>
              </a:lnSpc>
              <a:spcBef>
                <a:spcPts val="0"/>
              </a:spcBef>
              <a:spcAft>
                <a:spcPts val="100"/>
              </a:spcAft>
              <a:buClr>
                <a:schemeClr val="dk1"/>
              </a:buClr>
              <a:buSzPct val="73333"/>
              <a:buFont typeface="Arial"/>
              <a:buNone/>
            </a:pPr>
            <a:r>
              <a:rPr sz="1500" lang="en">
                <a:solidFill>
                  <a:srgbClr val="000000"/>
                </a:solidFill>
              </a:rPr>
              <a:t>7.              Data should drive ALL decision making by the team.</a:t>
            </a:r>
          </a:p>
          <a:p>
            <a:pPr rtl="0" lvl="0">
              <a:lnSpc>
                <a:spcPct val="115000"/>
              </a:lnSpc>
              <a:spcBef>
                <a:spcPts val="0"/>
              </a:spcBef>
              <a:spcAft>
                <a:spcPts val="100"/>
              </a:spcAft>
              <a:buClr>
                <a:schemeClr val="dk1"/>
              </a:buClr>
              <a:buSzPct val="68750"/>
              <a:buFont typeface="Arial"/>
              <a:buNone/>
            </a:pPr>
            <a:r>
              <a:rPr sz="1600" lang="en"/>
              <a:t> </a:t>
            </a:r>
          </a:p>
          <a:p>
            <a:pPr>
              <a:spcBef>
                <a:spcPts val="0"/>
              </a:spcBef>
              <a:buNone/>
            </a:pPr>
            <a:r>
              <a:t/>
            </a:r>
            <a:endParaRPr sz="1800"/>
          </a:p>
        </p:txBody>
      </p:sp>
      <p:sp>
        <p:nvSpPr>
          <p:cNvPr id="119" name="Shape 11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Core Components of RTI</a:t>
            </a:r>
          </a:p>
        </p:txBody>
      </p:sp>
      <p:sp>
        <p:nvSpPr>
          <p:cNvPr id="120" name="Shape 120"/>
          <p:cNvSpPr txBox="1"/>
          <p:nvPr/>
        </p:nvSpPr>
        <p:spPr>
          <a:xfrm>
            <a:off y="1269175" x="755650"/>
            <a:ext cy="457200" cx="4529699"/>
          </a:xfrm>
          <a:prstGeom prst="rect">
            <a:avLst/>
          </a:prstGeom>
        </p:spPr>
        <p:txBody>
          <a:bodyPr bIns="91425" rIns="91425" lIns="91425" tIns="91425" anchor="t" anchorCtr="0">
            <a:noAutofit/>
          </a:bodyPr>
          <a:lstStyle/>
          <a:p>
            <a:pPr rtl="0" lvl="0">
              <a:lnSpc>
                <a:spcPct val="115000"/>
              </a:lnSpc>
              <a:spcBef>
                <a:spcPts val="0"/>
              </a:spcBef>
              <a:spcAft>
                <a:spcPts val="600"/>
              </a:spcAft>
              <a:buClr>
                <a:schemeClr val="dk1"/>
              </a:buClr>
              <a:buSzPct val="61111"/>
              <a:buFont typeface="Arial"/>
              <a:buNone/>
            </a:pPr>
            <a:r>
              <a:rPr sz="1800" lang="en">
                <a:solidFill>
                  <a:schemeClr val="lt1"/>
                </a:solidFill>
                <a:latin typeface="Trebuchet MS"/>
                <a:ea typeface="Trebuchet MS"/>
                <a:cs typeface="Trebuchet MS"/>
                <a:sym typeface="Trebuchet MS"/>
              </a:rPr>
              <a:t>RTI follows a number of core components:</a:t>
            </a:r>
          </a:p>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idx="1" type="body"/>
          </p:nvPr>
        </p:nvSpPr>
        <p:spPr>
          <a:xfrm>
            <a:off y="1200150" x="457200"/>
            <a:ext cy="3725699" cx="8229600"/>
          </a:xfrm>
          <a:prstGeom prst="rect">
            <a:avLst/>
          </a:prstGeom>
        </p:spPr>
        <p:txBody>
          <a:bodyPr bIns="91425" rIns="91425" lIns="91425" tIns="91425" anchor="t" anchorCtr="0">
            <a:noAutofit/>
          </a:bodyPr>
          <a:lstStyle/>
          <a:p>
            <a:pPr algn="ctr" rtl="0" lvl="0">
              <a:lnSpc>
                <a:spcPct val="115000"/>
              </a:lnSpc>
              <a:spcBef>
                <a:spcPts val="0"/>
              </a:spcBef>
              <a:spcAft>
                <a:spcPts val="1000"/>
              </a:spcAft>
              <a:buClr>
                <a:schemeClr val="dk1"/>
              </a:buClr>
              <a:buSzPct val="45833"/>
              <a:buFont typeface="Arial"/>
              <a:buNone/>
            </a:pPr>
            <a:r>
              <a:rPr b="1" sz="2400" lang="en" i="1">
                <a:solidFill>
                  <a:srgbClr val="FFD966"/>
                </a:solidFill>
                <a:latin typeface="Cambria"/>
                <a:ea typeface="Cambria"/>
                <a:cs typeface="Cambria"/>
                <a:sym typeface="Cambria"/>
              </a:rPr>
              <a:t>RTI Training Model</a:t>
            </a:r>
          </a:p>
          <a:p>
            <a:pPr rtl="0" lvl="0">
              <a:lnSpc>
                <a:spcPct val="115000"/>
              </a:lnSpc>
              <a:spcBef>
                <a:spcPts val="0"/>
              </a:spcBef>
              <a:spcAft>
                <a:spcPts val="1000"/>
              </a:spcAft>
              <a:buClr>
                <a:schemeClr val="dk1"/>
              </a:buClr>
              <a:buSzPct val="45833"/>
              <a:buFont typeface="Arial"/>
              <a:buNone/>
            </a:pPr>
            <a:r>
              <a:rPr u="sng" b="1" sz="2400" lang="en" i="1">
                <a:solidFill>
                  <a:srgbClr val="FFD966"/>
                </a:solidFill>
                <a:latin typeface="Cambria"/>
                <a:ea typeface="Cambria"/>
                <a:cs typeface="Cambria"/>
                <a:sym typeface="Cambria"/>
              </a:rPr>
              <a:t>Year 1: (Installation Phase)</a:t>
            </a:r>
          </a:p>
          <a:p>
            <a:pPr rtl="0" lvl="0">
              <a:lnSpc>
                <a:spcPct val="115000"/>
              </a:lnSpc>
              <a:spcBef>
                <a:spcPts val="0"/>
              </a:spcBef>
              <a:spcAft>
                <a:spcPts val="1000"/>
              </a:spcAft>
              <a:buNone/>
            </a:pPr>
            <a:r>
              <a:rPr b="1" sz="2400" lang="en">
                <a:solidFill>
                  <a:srgbClr val="FFD966"/>
                </a:solidFill>
                <a:latin typeface="Cambria"/>
                <a:ea typeface="Cambria"/>
                <a:cs typeface="Cambria"/>
                <a:sym typeface="Cambria"/>
              </a:rPr>
              <a:t>Year 1 in the OrRTI project focuses on</a:t>
            </a:r>
            <a:r>
              <a:rPr b="1" sz="2400" lang="en">
                <a:solidFill>
                  <a:srgbClr val="93C47D"/>
                </a:solidFill>
                <a:latin typeface="Cambria"/>
                <a:ea typeface="Cambria"/>
                <a:cs typeface="Cambria"/>
                <a:sym typeface="Cambria"/>
              </a:rPr>
              <a:t> building the infrastructure </a:t>
            </a:r>
            <a:r>
              <a:rPr b="1" sz="2400" lang="en">
                <a:solidFill>
                  <a:srgbClr val="FFD966"/>
                </a:solidFill>
                <a:latin typeface="Cambria"/>
                <a:ea typeface="Cambria"/>
                <a:cs typeface="Cambria"/>
                <a:sym typeface="Cambria"/>
              </a:rPr>
              <a:t>for your Schools’ RTI systems.  This is often referred to as the </a:t>
            </a:r>
            <a:r>
              <a:rPr b="1" sz="2400" lang="en" i="1">
                <a:solidFill>
                  <a:srgbClr val="FFD966"/>
                </a:solidFill>
                <a:latin typeface="Cambria"/>
                <a:ea typeface="Cambria"/>
                <a:cs typeface="Cambria"/>
                <a:sym typeface="Cambria"/>
              </a:rPr>
              <a:t>Installation Stage</a:t>
            </a:r>
            <a:r>
              <a:rPr b="1" sz="2400" lang="en">
                <a:solidFill>
                  <a:srgbClr val="FFD966"/>
                </a:solidFill>
                <a:latin typeface="Cambria"/>
                <a:ea typeface="Cambria"/>
                <a:cs typeface="Cambria"/>
                <a:sym typeface="Cambria"/>
              </a:rPr>
              <a:t>.   It is important to focus on the </a:t>
            </a:r>
            <a:r>
              <a:rPr b="1" sz="2400" lang="en" i="1">
                <a:solidFill>
                  <a:srgbClr val="FFD966"/>
                </a:solidFill>
                <a:latin typeface="Cambria"/>
                <a:ea typeface="Cambria"/>
                <a:cs typeface="Cambria"/>
                <a:sym typeface="Cambria"/>
              </a:rPr>
              <a:t>Installation Stage</a:t>
            </a:r>
            <a:r>
              <a:rPr b="1" sz="2400" lang="en">
                <a:solidFill>
                  <a:srgbClr val="FFD966"/>
                </a:solidFill>
                <a:latin typeface="Cambria"/>
                <a:ea typeface="Cambria"/>
                <a:cs typeface="Cambria"/>
                <a:sym typeface="Cambria"/>
              </a:rPr>
              <a:t> to acquire or repurpose the resources needed to do the work ahead.   </a:t>
            </a:r>
          </a:p>
        </p:txBody>
      </p:sp>
      <p:sp>
        <p:nvSpPr>
          <p:cNvPr id="126" name="Shape 12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1st Year Blueprint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