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5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8.xml" ContentType="application/vnd.openxmlformats-officedocument.presentationml.notes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comments/comment1.xml" ContentType="application/vnd.openxmlformats-officedocument.presentationml.comments+xml"/>
  <Override PartName="/ppt/presentation.xml" ContentType="application/vnd.openxmlformats-officedocument.presentationml.presentation.main+xml"/>
  <Override PartName="/ppt/presProps.xml" ContentType="application/vnd.openxmlformats-officedocument.presentationml.presProps+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56.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5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Author id="0" initials="" name="kclong" lastIdx="1" clrIdx="0"/>
  <p:cmAuthor id="1" initials="" name="Kristin Lasher" lastIdx="1"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3.xml" Type="http://schemas.openxmlformats.org/officeDocument/2006/relationships/slide" Id="rId39"/><Relationship Target="slides/slide32.xml" Type="http://schemas.openxmlformats.org/officeDocument/2006/relationships/slide" Id="rId38"/><Relationship Target="slides/slide31.xml" Type="http://schemas.openxmlformats.org/officeDocument/2006/relationships/slide" Id="rId37"/><Relationship Target="slides/slide30.xml" Type="http://schemas.openxmlformats.org/officeDocument/2006/relationships/slide" Id="rId36"/><Relationship Target="slides/slide24.xml" Type="http://schemas.openxmlformats.org/officeDocument/2006/relationships/slide" Id="rId30"/><Relationship Target="slides/slide25.xml" Type="http://schemas.openxmlformats.org/officeDocument/2006/relationships/slide" Id="rId31"/><Relationship Target="slides/slide28.xml" Type="http://schemas.openxmlformats.org/officeDocument/2006/relationships/slide" Id="rId34"/><Relationship Target="slides/slide29.xml" Type="http://schemas.openxmlformats.org/officeDocument/2006/relationships/slide" Id="rId35"/><Relationship Target="slides/slide26.xml" Type="http://schemas.openxmlformats.org/officeDocument/2006/relationships/slide" Id="rId32"/><Relationship Target="slides/slide27.xml" Type="http://schemas.openxmlformats.org/officeDocument/2006/relationships/slide" Id="rId33"/><Relationship Target="slides/slide42.xml" Type="http://schemas.openxmlformats.org/officeDocument/2006/relationships/slide" Id="rId48"/><Relationship Target="slides/slide41.xml" Type="http://schemas.openxmlformats.org/officeDocument/2006/relationships/slide" Id="rId47"/><Relationship Target="slides/slide43.xml" Type="http://schemas.openxmlformats.org/officeDocument/2006/relationships/slide" Id="rId49"/><Relationship Target="presProps.xml" Type="http://schemas.openxmlformats.org/officeDocument/2006/relationships/presProps" Id="rId2"/><Relationship Target="theme/theme1.xml" Type="http://schemas.openxmlformats.org/officeDocument/2006/relationships/theme" Id="rId1"/><Relationship Target="slides/slide34.xml" Type="http://schemas.openxmlformats.org/officeDocument/2006/relationships/slide" Id="rId40"/><Relationship Target="commentAuthors.xml" Type="http://schemas.openxmlformats.org/officeDocument/2006/relationships/commentAuthors" Id="rId4"/><Relationship Target="slides/slide35.xml" Type="http://schemas.openxmlformats.org/officeDocument/2006/relationships/slide" Id="rId41"/><Relationship Target="tableStyles.xml" Type="http://schemas.openxmlformats.org/officeDocument/2006/relationships/tableStyles" Id="rId3"/><Relationship Target="slides/slide36.xml" Type="http://schemas.openxmlformats.org/officeDocument/2006/relationships/slide" Id="rId42"/><Relationship Target="slides/slide37.xml" Type="http://schemas.openxmlformats.org/officeDocument/2006/relationships/slide" Id="rId43"/><Relationship Target="slides/slide38.xml" Type="http://schemas.openxmlformats.org/officeDocument/2006/relationships/slide" Id="rId44"/><Relationship Target="slides/slide39.xml" Type="http://schemas.openxmlformats.org/officeDocument/2006/relationships/slide" Id="rId45"/><Relationship Target="slides/slide40.xml" Type="http://schemas.openxmlformats.org/officeDocument/2006/relationships/slide" Id="rId46"/><Relationship Target="slides/slide3.xml" Type="http://schemas.openxmlformats.org/officeDocument/2006/relationships/slide" Id="rId9"/><Relationship Target="notesMasters/notesMaster1.xml" Type="http://schemas.openxmlformats.org/officeDocument/2006/relationships/notesMaster" Id="rId6"/><Relationship Target="slideMasters/slideMaster1.xml" Type="http://schemas.openxmlformats.org/officeDocument/2006/relationships/slideMaster" Id="rId5"/><Relationship Target="slides/slide2.xml" Type="http://schemas.openxmlformats.org/officeDocument/2006/relationships/slide" Id="rId8"/><Relationship Target="slides/slide1.xml" Type="http://schemas.openxmlformats.org/officeDocument/2006/relationships/slide" Id="rId7"/><Relationship Target="slides/slide52.xml" Type="http://schemas.openxmlformats.org/officeDocument/2006/relationships/slide" Id="rId58"/><Relationship Target="slides/slide53.xml" Type="http://schemas.openxmlformats.org/officeDocument/2006/relationships/slide" Id="rId59"/><Relationship Target="slides/slide13.xml" Type="http://schemas.openxmlformats.org/officeDocument/2006/relationships/slide" Id="rId19"/><Relationship Target="slides/slide12.xml" Type="http://schemas.openxmlformats.org/officeDocument/2006/relationships/slide" Id="rId18"/><Relationship Target="slides/slide11.xml" Type="http://schemas.openxmlformats.org/officeDocument/2006/relationships/slide" Id="rId17"/><Relationship Target="slides/slide10.xml" Type="http://schemas.openxmlformats.org/officeDocument/2006/relationships/slide" Id="rId16"/><Relationship Target="slides/slide9.xml" Type="http://schemas.openxmlformats.org/officeDocument/2006/relationships/slide" Id="rId15"/><Relationship Target="slides/slide8.xml" Type="http://schemas.openxmlformats.org/officeDocument/2006/relationships/slide" Id="rId14"/><Relationship Target="slides/slide6.xml" Type="http://schemas.openxmlformats.org/officeDocument/2006/relationships/slide" Id="rId12"/><Relationship Target="slides/slide7.xml" Type="http://schemas.openxmlformats.org/officeDocument/2006/relationships/slide" Id="rId13"/><Relationship Target="slides/slide4.xml" Type="http://schemas.openxmlformats.org/officeDocument/2006/relationships/slide" Id="rId10"/><Relationship Target="slides/slide5.xml" Type="http://schemas.openxmlformats.org/officeDocument/2006/relationships/slide" Id="rId11"/><Relationship Target="slides/slide51.xml" Type="http://schemas.openxmlformats.org/officeDocument/2006/relationships/slide" Id="rId57"/><Relationship Target="slides/slide50.xml" Type="http://schemas.openxmlformats.org/officeDocument/2006/relationships/slide" Id="rId56"/><Relationship Target="slides/slide49.xml" Type="http://schemas.openxmlformats.org/officeDocument/2006/relationships/slide" Id="rId55"/><Relationship Target="slides/slide48.xml" Type="http://schemas.openxmlformats.org/officeDocument/2006/relationships/slide" Id="rId54"/><Relationship Target="slides/slide47.xml" Type="http://schemas.openxmlformats.org/officeDocument/2006/relationships/slide" Id="rId53"/><Relationship Target="slides/slide46.xml" Type="http://schemas.openxmlformats.org/officeDocument/2006/relationships/slide" Id="rId52"/><Relationship Target="slides/slide45.xml" Type="http://schemas.openxmlformats.org/officeDocument/2006/relationships/slide" Id="rId51"/><Relationship Target="slides/slide44.xml" Type="http://schemas.openxmlformats.org/officeDocument/2006/relationships/slide" Id="rId50"/><Relationship Target="slides/slide23.xml" Type="http://schemas.openxmlformats.org/officeDocument/2006/relationships/slide" Id="rId29"/><Relationship Target="slides/slide20.xml" Type="http://schemas.openxmlformats.org/officeDocument/2006/relationships/slide" Id="rId26"/><Relationship Target="slides/slide19.xml" Type="http://schemas.openxmlformats.org/officeDocument/2006/relationships/slide" Id="rId25"/><Relationship Target="slides/slide22.xml" Type="http://schemas.openxmlformats.org/officeDocument/2006/relationships/slide" Id="rId28"/><Relationship Target="slides/slide21.xml" Type="http://schemas.openxmlformats.org/officeDocument/2006/relationships/slide" Id="rId27"/><Relationship Target="slides/slide15.xml" Type="http://schemas.openxmlformats.org/officeDocument/2006/relationships/slide" Id="rId21"/><Relationship Target="slides/slide16.xml" Type="http://schemas.openxmlformats.org/officeDocument/2006/relationships/slide" Id="rId22"/><Relationship Target="slides/slide54.xml" Type="http://schemas.openxmlformats.org/officeDocument/2006/relationships/slide" Id="rId60"/><Relationship Target="slides/slide17.xml" Type="http://schemas.openxmlformats.org/officeDocument/2006/relationships/slide" Id="rId23"/><Relationship Target="slides/slide18.xml" Type="http://schemas.openxmlformats.org/officeDocument/2006/relationships/slide" Id="rId24"/><Relationship Target="slides/slide14.xml" Type="http://schemas.openxmlformats.org/officeDocument/2006/relationships/slide" Id="rId20"/><Relationship Target="slides/slide56.xml" Type="http://schemas.openxmlformats.org/officeDocument/2006/relationships/slide" Id="rId62"/><Relationship Target="slides/slide55.xml" Type="http://schemas.openxmlformats.org/officeDocument/2006/relationships/slide" Id="rId61"/><Relationship Target="slides/slide58.xml" Type="http://schemas.openxmlformats.org/officeDocument/2006/relationships/slide" Id="rId64"/><Relationship Target="slides/slide57.xml" Type="http://schemas.openxmlformats.org/officeDocument/2006/relationships/slide" Id="rId63"/></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m idx="1" authorId="0">
    <p:pos y="0" x="6000"/>
    <p:text>I posted examples of the most common citations for us to easily refer to as we type ours in.</p:text>
  </p:cm>
  <p:cm idx="1" authorId="1">
    <p:pos y="100" x="6000"/>
    <p:text>Thank you for this.  What a great idea.</p:text>
  </p:cm>
</p:cmLst>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7" name="Shape 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000" lang="en"/>
              <a:t>We’d like to start our presentation of Building….. by bringing the lens of equity.  Through all our discussions today we need to remember to think about all children how these best practices work with all students.  We know the importance of keeping this forefront in our minds as we discuss best practices of instruction in all areas especially literacy.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lvl="0">
              <a:spcBef>
                <a:spcPts val="600"/>
              </a:spcBef>
              <a:buClr>
                <a:schemeClr val="dk1"/>
              </a:buClr>
              <a:buFont typeface="Arial"/>
              <a:buNone/>
            </a:pPr>
            <a:r>
              <a:t/>
            </a:r>
            <a:endParaRPr sz="2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None/>
            </a:pPr>
            <a:r>
              <a:rPr sz="3600" lang="en"/>
              <a:t>The LENA study used slightly different categories than Hart and Risely, using parent level of education as the SES indicator.  Professional parents were found to use an average of almost 15,000 words a day, while parents with less than high school diploma used as average of 11, 400 words a day.  That is 3,500 fewer words a day used to build the developing vocabularies of some young children.</a:t>
            </a:r>
          </a:p>
          <a:p>
            <a:pPr rtl="0" lvl="0">
              <a:spcBef>
                <a:spcPts val="600"/>
              </a:spcBef>
              <a:buNone/>
            </a:pPr>
            <a:r>
              <a:t/>
            </a:r>
            <a:endParaRPr sz="3600"/>
          </a:p>
          <a:p>
            <a:pPr rtl="0" lvl="0">
              <a:spcBef>
                <a:spcPts val="600"/>
              </a:spcBef>
              <a:buClr>
                <a:schemeClr val="dk1"/>
              </a:buClr>
              <a:buSzPct val="30555"/>
              <a:buFont typeface="Arial"/>
              <a:buNone/>
            </a:pPr>
            <a:r>
              <a:rPr sz="3600" lang="en">
                <a:solidFill>
                  <a:schemeClr val="dk1"/>
                </a:solidFill>
              </a:rPr>
              <a:t>Students must learn 3,000 words per year by 3rd grade to keep up</a:t>
            </a:r>
          </a:p>
          <a:p>
            <a:pPr rtl="0" lvl="0">
              <a:spcBef>
                <a:spcPts val="600"/>
              </a:spcBef>
              <a:buClr>
                <a:schemeClr val="dk1"/>
              </a:buClr>
              <a:buSzPct val="30555"/>
              <a:buFont typeface="Arial"/>
              <a:buNone/>
            </a:pPr>
            <a:r>
              <a:rPr sz="3600" lang="en">
                <a:solidFill>
                  <a:schemeClr val="dk1"/>
                </a:solidFill>
              </a:rPr>
              <a:t>Only 400 words a year are directly taught by teachers</a:t>
            </a:r>
          </a:p>
          <a:p>
            <a:pPr rtl="0" lvl="0">
              <a:spcBef>
                <a:spcPts val="600"/>
              </a:spcBef>
              <a:buClr>
                <a:schemeClr val="dk1"/>
              </a:buClr>
              <a:buSzPct val="30555"/>
              <a:buFont typeface="Arial"/>
              <a:buNone/>
            </a:pPr>
            <a:r>
              <a:rPr sz="3600" lang="en">
                <a:solidFill>
                  <a:schemeClr val="dk1"/>
                </a:solidFill>
              </a:rPr>
              <a:t>Everyday speech consists of only 5,000-7,000 words</a:t>
            </a:r>
          </a:p>
          <a:p>
            <a:pPr rtl="0" lvl="0">
              <a:spcBef>
                <a:spcPts val="600"/>
              </a:spcBef>
              <a:buClr>
                <a:schemeClr val="dk1"/>
              </a:buClr>
              <a:buSzPct val="30555"/>
              <a:buFont typeface="Arial"/>
              <a:buNone/>
            </a:pPr>
            <a:r>
              <a:rPr sz="3600" lang="en">
                <a:solidFill>
                  <a:schemeClr val="dk1"/>
                </a:solidFill>
              </a:rPr>
              <a:t>Conversation cannot make up the difference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solidFill>
                  <a:schemeClr val="dk1"/>
                </a:solidFill>
                <a:latin typeface="Verdana"/>
                <a:ea typeface="Verdana"/>
                <a:cs typeface="Verdana"/>
                <a:sym typeface="Verdana"/>
              </a:rPr>
              <a:t>Large scale study of preschool effectiveness has been difficult to complete due to complexities of the childcare/early education system.  Studies of select programs have suggested quality preschool/early childhood programs can be of significant benefit to children in poverty.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3600" lang="en"/>
              <a:t>While reading proficiency requires oral language skills, content knowledge, and mechanics, current policy focus primarily on mechanics (letter-sound knowledge) in emergent readers with little attention the broader components.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48" name="Shape 14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2400" lang="en"/>
              <a:t>Amber</a:t>
            </a:r>
          </a:p>
          <a:p>
            <a:pPr rtl="0" lvl="0">
              <a:spcBef>
                <a:spcPts val="0"/>
              </a:spcBef>
              <a:buNone/>
            </a:pPr>
            <a:r>
              <a:t/>
            </a:r>
            <a:endParaRPr/>
          </a:p>
          <a:p>
            <a:pPr rtl="0" lvl="0">
              <a:spcBef>
                <a:spcPts val="0"/>
              </a:spcBef>
              <a:buNone/>
            </a:pPr>
            <a:r>
              <a:rPr sz="2400" lang="en"/>
              <a:t>While parents have a significant influence on children’s language and literacy development, parents are underutilized or are unsure what they can do to support their child in learning to read.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54" name="Shape 15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2" name="Shape 16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chemeClr val="dk1"/>
              </a:buClr>
              <a:buSzPct val="30555"/>
              <a:buFont typeface="Arial"/>
              <a:buNone/>
            </a:pPr>
            <a:r>
              <a:rPr sz="3600" lang="en">
                <a:solidFill>
                  <a:schemeClr val="dk1"/>
                </a:solidFill>
              </a:rPr>
              <a:t>Multiple studies have linked parent-child storybook reading to advanced language skills usually measured as receptive vocabulary. The amount of reading by kindergarten teachers has also been tied to vocabulary.  Most studies reviewed in the Hood, Conlon, and Andrews (2008) article failed to find a link between parent-child storybook reading and children’s letter knowledge.  Parent-child literacy teaching activities were found to be linked to reading mechanics in 1st and 2nd grades (parents need a bit more training to  do these activities).   Literacy teaching activities effective across SES and with parents with low literacy. </a:t>
            </a:r>
          </a:p>
          <a:p>
            <a:pPr rtl="0" lvl="0">
              <a:spcBef>
                <a:spcPts val="600"/>
              </a:spcBef>
              <a:buClr>
                <a:schemeClr val="dk1"/>
              </a:buClr>
              <a:buFont typeface="Arial"/>
              <a:buNone/>
            </a:pPr>
            <a:r>
              <a:t/>
            </a:r>
            <a:endParaRPr sz="3600">
              <a:solidFill>
                <a:schemeClr val="dk1"/>
              </a:solidFill>
            </a:endParaRPr>
          </a:p>
          <a:p>
            <a:pPr rtl="0" lvl="0">
              <a:spcBef>
                <a:spcPts val="600"/>
              </a:spcBef>
              <a:buClr>
                <a:schemeClr val="dk1"/>
              </a:buClr>
              <a:buSzPct val="30555"/>
              <a:buFont typeface="Arial"/>
              <a:buNone/>
            </a:pPr>
            <a:r>
              <a:rPr sz="3600" lang="en">
                <a:solidFill>
                  <a:schemeClr val="dk1"/>
                </a:solidFill>
              </a:rPr>
              <a:t>Storybook reading was not found to be directly related to reading skill in 2nd grade, but it has been suggested that the benefits of storybook reading are seen in 3rd grade and beyond as kids begin to read for content, reaping the benefit of their stronger vocabularies.</a:t>
            </a:r>
          </a:p>
          <a:p>
            <a:pPr>
              <a:spcBef>
                <a:spcPts val="0"/>
              </a:spcBef>
              <a:buNone/>
            </a:pPr>
            <a:r>
              <a:t/>
            </a:r>
            <a:endParaRPr sz="36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3" name="Shape 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Geneva Gay shows us ways to be culturally responsive in our teaching.   ELL teachers have done this for a long time but we need to be sure that all teachers do this for all their students.  It is too easy to overlook prior experiences if those experiences are different from the teachers.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67" name="Shape 1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4" name="Shape 1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87" name="Shape 1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2" name="Shape 192"/>
        <p:cNvGrpSpPr/>
        <p:nvPr/>
      </p:nvGrpSpPr>
      <p:grpSpPr>
        <a:xfrm>
          <a:off y="0" x="0"/>
          <a:ext cy="0" cx="0"/>
          <a:chOff y="0" x="0"/>
          <a:chExt cy="0" cx="0"/>
        </a:xfrm>
      </p:grpSpPr>
      <p:sp>
        <p:nvSpPr>
          <p:cNvPr id="193" name="Shape 19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94" name="Shape 1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8" name="Shape 198"/>
        <p:cNvGrpSpPr/>
        <p:nvPr/>
      </p:nvGrpSpPr>
      <p:grpSpPr>
        <a:xfrm>
          <a:off y="0" x="0"/>
          <a:ext cy="0" cx="0"/>
          <a:chOff y="0" x="0"/>
          <a:chExt cy="0" cx="0"/>
        </a:xfrm>
      </p:grpSpPr>
      <p:sp>
        <p:nvSpPr>
          <p:cNvPr id="199" name="Shape 19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0" name="Shape 20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6" name="Shape 20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0" name="Shape 210"/>
        <p:cNvGrpSpPr/>
        <p:nvPr/>
      </p:nvGrpSpPr>
      <p:grpSpPr>
        <a:xfrm>
          <a:off y="0" x="0"/>
          <a:ext cy="0" cx="0"/>
          <a:chOff y="0" x="0"/>
          <a:chExt cy="0" cx="0"/>
        </a:xfrm>
      </p:grpSpPr>
      <p:sp>
        <p:nvSpPr>
          <p:cNvPr id="211" name="Shape 21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2" name="Shape 21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6" name="Shape 216"/>
        <p:cNvGrpSpPr/>
        <p:nvPr/>
      </p:nvGrpSpPr>
      <p:grpSpPr>
        <a:xfrm>
          <a:off y="0" x="0"/>
          <a:ext cy="0" cx="0"/>
          <a:chOff y="0" x="0"/>
          <a:chExt cy="0" cx="0"/>
        </a:xfrm>
      </p:grpSpPr>
      <p:sp>
        <p:nvSpPr>
          <p:cNvPr id="217" name="Shape 21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8" name="Shape 21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solidFill>
                  <a:schemeClr val="dk1"/>
                </a:solidFill>
              </a:rPr>
              <a:t>It is important to have the Common Core in the forefront when thinking about literacy in K-5.</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2" name="Shape 222"/>
        <p:cNvGrpSpPr/>
        <p:nvPr/>
      </p:nvGrpSpPr>
      <p:grpSpPr>
        <a:xfrm>
          <a:off y="0" x="0"/>
          <a:ext cy="0" cx="0"/>
          <a:chOff y="0" x="0"/>
          <a:chExt cy="0" cx="0"/>
        </a:xfrm>
      </p:grpSpPr>
      <p:sp>
        <p:nvSpPr>
          <p:cNvPr id="223" name="Shape 22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4" name="Shape 22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The majority of the content that I will be covering is based on findings of the national reading panel that was formed in response to the overwhelming failure of our nations schools to adequately teach our nations children to read. The focus of the national reading panel was focused on grades k-three the critical years that research shows is the time children should learn to read, in order to be able to read to learn in the later years.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7" name="Shape 47"/>
        <p:cNvGrpSpPr/>
        <p:nvPr/>
      </p:nvGrpSpPr>
      <p:grpSpPr>
        <a:xfrm>
          <a:off y="0" x="0"/>
          <a:ext cy="0" cx="0"/>
          <a:chOff y="0" x="0"/>
          <a:chExt cy="0" cx="0"/>
        </a:xfrm>
      </p:grpSpPr>
      <p:sp>
        <p:nvSpPr>
          <p:cNvPr id="48" name="Shape 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9" name="Shape 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b="1" sz="1200" lang="en">
                <a:solidFill>
                  <a:schemeClr val="dk1"/>
                </a:solidFill>
              </a:rPr>
              <a:t> </a:t>
            </a:r>
            <a:r>
              <a:rPr sz="3600" lang="en">
                <a:solidFill>
                  <a:schemeClr val="dk1"/>
                </a:solidFill>
              </a:rPr>
              <a:t>We also want to include the work of Frattura and Caper in Leading for Social Justice through ISC.  This is a major paradigm switch for many teachers in K-8 schools.  We have been very accustomed to homogeneous grouping especially for reading.  Programs like “Walk to read” have been nationally implemented.  This is where students would go to a completely different class sometimes a different grade level for reading at “their Level”.  This was wrong on so many levels.  No one adult felt responsible for the reading literacy of the students that left their classroom for instruction, students self esteem was lowered if then went to a lower grade for reading…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9" name="Shape 229"/>
        <p:cNvGrpSpPr/>
        <p:nvPr/>
      </p:nvGrpSpPr>
      <p:grpSpPr>
        <a:xfrm>
          <a:off y="0" x="0"/>
          <a:ext cy="0" cx="0"/>
          <a:chOff y="0" x="0"/>
          <a:chExt cy="0" cx="0"/>
        </a:xfrm>
      </p:grpSpPr>
      <p:sp>
        <p:nvSpPr>
          <p:cNvPr id="230" name="Shape 23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1" name="Shape 23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spcBef>
                <a:spcPts val="0"/>
              </a:spcBef>
              <a:buClr>
                <a:schemeClr val="dk1"/>
              </a:buClr>
              <a:buSzPct val="30555"/>
              <a:buFont typeface="Arial"/>
              <a:buNone/>
            </a:pPr>
            <a:r>
              <a:rPr sz="3600" lang="en">
                <a:solidFill>
                  <a:srgbClr val="231F20"/>
                </a:solidFill>
              </a:rPr>
              <a:t>The National Reading Panel (NRP) issued a report in 2000 that responded to a Congressional mandate to help parents, teachers, and policymakers identify key skills and methods central to reading achievement. The Panel was charged with reviewing research in</a:t>
            </a:r>
          </a:p>
          <a:p>
            <a:pPr rtl="0" lvl="0">
              <a:lnSpc>
                <a:spcPct val="115000"/>
              </a:lnSpc>
              <a:spcBef>
                <a:spcPts val="0"/>
              </a:spcBef>
              <a:buClr>
                <a:schemeClr val="dk1"/>
              </a:buClr>
              <a:buSzPct val="30555"/>
              <a:buFont typeface="Arial"/>
              <a:buNone/>
            </a:pPr>
            <a:r>
              <a:rPr sz="3600" lang="en">
                <a:solidFill>
                  <a:srgbClr val="231F20"/>
                </a:solidFill>
              </a:rPr>
              <a:t>reading instruction (focusing on the critical years of kindergarten through third grade) and identifying methods that consistently relate to reading success.</a:t>
            </a:r>
          </a:p>
          <a:p>
            <a:pPr rtl="0" lvl="0">
              <a:lnSpc>
                <a:spcPct val="115000"/>
              </a:lnSpc>
              <a:spcBef>
                <a:spcPts val="0"/>
              </a:spcBef>
              <a:buClr>
                <a:schemeClr val="dk1"/>
              </a:buClr>
              <a:buSzPct val="30555"/>
              <a:buFont typeface="Arial"/>
              <a:buNone/>
            </a:pPr>
            <a:r>
              <a:rPr sz="3600" lang="en">
                <a:solidFill>
                  <a:srgbClr val="231F20"/>
                </a:solidFill>
              </a:rPr>
              <a:t>The Panel reviewed more than 100,000 studies. And came out with following findings.</a:t>
            </a:r>
          </a:p>
          <a:p>
            <a:pPr rtl="0" lvl="0">
              <a:spcBef>
                <a:spcPts val="0"/>
              </a:spcBef>
              <a:buNone/>
            </a:pPr>
            <a:r>
              <a:t/>
            </a:r>
            <a:endParaRPr sz="36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5" name="Shape 235"/>
        <p:cNvGrpSpPr/>
        <p:nvPr/>
      </p:nvGrpSpPr>
      <p:grpSpPr>
        <a:xfrm>
          <a:off y="0" x="0"/>
          <a:ext cy="0" cx="0"/>
          <a:chOff y="0" x="0"/>
          <a:chExt cy="0" cx="0"/>
        </a:xfrm>
      </p:grpSpPr>
      <p:sp>
        <p:nvSpPr>
          <p:cNvPr id="236" name="Shape 23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7" name="Shape 2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From the findings and review of the research the five big ideas in reading where established as the basis of the most effective components to reading success in students k-3</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1" name="Shape 241"/>
        <p:cNvGrpSpPr/>
        <p:nvPr/>
      </p:nvGrpSpPr>
      <p:grpSpPr>
        <a:xfrm>
          <a:off y="0" x="0"/>
          <a:ext cy="0" cx="0"/>
          <a:chOff y="0" x="0"/>
          <a:chExt cy="0" cx="0"/>
        </a:xfrm>
      </p:grpSpPr>
      <p:sp>
        <p:nvSpPr>
          <p:cNvPr id="242" name="Shape 24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3" name="Shape 24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The first and most building block to reading is phonemic Awareness which is;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7" name="Shape 247"/>
        <p:cNvGrpSpPr/>
        <p:nvPr/>
      </p:nvGrpSpPr>
      <p:grpSpPr>
        <a:xfrm>
          <a:off y="0" x="0"/>
          <a:ext cy="0" cx="0"/>
          <a:chOff y="0" x="0"/>
          <a:chExt cy="0" cx="0"/>
        </a:xfrm>
      </p:grpSpPr>
      <p:sp>
        <p:nvSpPr>
          <p:cNvPr id="248" name="Shape 24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49" name="Shape 24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5" name="Shape 255"/>
        <p:cNvGrpSpPr/>
        <p:nvPr/>
      </p:nvGrpSpPr>
      <p:grpSpPr>
        <a:xfrm>
          <a:off y="0" x="0"/>
          <a:ext cy="0" cx="0"/>
          <a:chOff y="0" x="0"/>
          <a:chExt cy="0" cx="0"/>
        </a:xfrm>
      </p:grpSpPr>
      <p:sp>
        <p:nvSpPr>
          <p:cNvPr id="256" name="Shape 2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7" name="Shape 2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The next of the five big ideas is alphabetic principle which is the understanding that;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3" name="Shape 26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The third of the big ideas of reading is fluency which is extremely important to building fluent readers; While fluency is usually an indicator of a fluent reader with good comprehension, in some cases with children who are English Language learners or Special Ed the reading fluency doesn’t always equal high comprehension.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70" name="Shape 27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Vocabulary is the mortar the holds the bricks of reading together because if a child doesn’t possess the vocabulary necessary to understand what he or she is reading then the reader is reading without any meaning or comprehension.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77" name="Shape 27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Comprehension is the fifth and in my opinion the most important component of the five big ideas to producing a fluent reader because with out comprehension the whole function of reading is useless.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1" name="Shape 281"/>
        <p:cNvGrpSpPr/>
        <p:nvPr/>
      </p:nvGrpSpPr>
      <p:grpSpPr>
        <a:xfrm>
          <a:off y="0" x="0"/>
          <a:ext cy="0" cx="0"/>
          <a:chOff y="0" x="0"/>
          <a:chExt cy="0" cx="0"/>
        </a:xfrm>
      </p:grpSpPr>
      <p:sp>
        <p:nvSpPr>
          <p:cNvPr id="282" name="Shape 28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83" name="Shape 28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3600" lang="en"/>
              <a:t>these are some comprehensions strategies to help child make sense of what they’re reading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7" name="Shape 287"/>
        <p:cNvGrpSpPr/>
        <p:nvPr/>
      </p:nvGrpSpPr>
      <p:grpSpPr>
        <a:xfrm>
          <a:off y="0" x="0"/>
          <a:ext cy="0" cx="0"/>
          <a:chOff y="0" x="0"/>
          <a:chExt cy="0" cx="0"/>
        </a:xfrm>
      </p:grpSpPr>
      <p:sp>
        <p:nvSpPr>
          <p:cNvPr id="288" name="Shape 2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89" name="Shape 28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3600" lang="en"/>
              <a:t>In reading there is disportionate amounts of children at risk of not becoming readers in our schools</a:t>
            </a:r>
          </a:p>
          <a:p>
            <a:pPr>
              <a:spcBef>
                <a:spcPts val="0"/>
              </a:spcBef>
              <a:buNone/>
            </a:pPr>
            <a:r>
              <a:t/>
            </a:r>
            <a:endParaRPr sz="36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3" name="Shape 53"/>
        <p:cNvGrpSpPr/>
        <p:nvPr/>
      </p:nvGrpSpPr>
      <p:grpSpPr>
        <a:xfrm>
          <a:off y="0" x="0"/>
          <a:ext cy="0" cx="0"/>
          <a:chOff y="0" x="0"/>
          <a:chExt cy="0" cx="0"/>
        </a:xfrm>
      </p:grpSpPr>
      <p:sp>
        <p:nvSpPr>
          <p:cNvPr id="54" name="Shape 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55" name="Shape 5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1200" lang="en">
                <a:solidFill>
                  <a:schemeClr val="dk1"/>
                </a:solidFill>
              </a:rPr>
              <a:t> </a:t>
            </a:r>
            <a:r>
              <a:rPr sz="3600" lang="en">
                <a:solidFill>
                  <a:schemeClr val="dk1"/>
                </a:solidFill>
              </a:rPr>
              <a:t>Frattura and Caper argue that pulling students out for homogenous grouping is only in the best interest for the teacher not the student.    WEll intentioned teachers…….                     Frattura and Caper are very adamant that to to be a leader for social  justice leaders must be sure that their schools use heterogeneous groupings.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3" name="Shape 293"/>
        <p:cNvGrpSpPr/>
        <p:nvPr/>
      </p:nvGrpSpPr>
      <p:grpSpPr>
        <a:xfrm>
          <a:off y="0" x="0"/>
          <a:ext cy="0" cx="0"/>
          <a:chOff y="0" x="0"/>
          <a:chExt cy="0" cx="0"/>
        </a:xfrm>
      </p:grpSpPr>
      <p:sp>
        <p:nvSpPr>
          <p:cNvPr id="294" name="Shape 29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95" name="Shape 29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3600" lang="en"/>
              <a:t>here’s a graphic just showing the gap grows in later years if not caught early;</a:t>
            </a:r>
          </a:p>
          <a:p>
            <a:pPr rtl="0" lvl="0" indent="-457200" marL="457200">
              <a:spcBef>
                <a:spcPts val="600"/>
              </a:spcBef>
              <a:buClr>
                <a:schemeClr val="dk1"/>
              </a:buClr>
              <a:buSzPct val="100000"/>
              <a:buFont typeface="Arial"/>
              <a:buChar char="●"/>
            </a:pPr>
            <a:r>
              <a:rPr sz="3600" lang="en">
                <a:solidFill>
                  <a:schemeClr val="dk1"/>
                </a:solidFill>
              </a:rPr>
              <a:t>"Overall, national longitudinal studies show that more than 17.5 percent of the nation's children--about 10 million children--will encounter reading problems in the crucial first three years of their schooling" (National Reading Panel Progress Report, 2000).</a:t>
            </a:r>
          </a:p>
          <a:p>
            <a:pPr rtl="0" lvl="0">
              <a:spcBef>
                <a:spcPts val="600"/>
              </a:spcBef>
              <a:buClr>
                <a:schemeClr val="dk1"/>
              </a:buClr>
              <a:buFont typeface="Arial"/>
              <a:buNone/>
            </a:pPr>
            <a:r>
              <a:t/>
            </a:r>
            <a:endParaRPr sz="3600">
              <a:solidFill>
                <a:schemeClr val="dk1"/>
              </a:solidFill>
            </a:endParaRPr>
          </a:p>
          <a:p>
            <a:pPr rtl="0" lvl="0" indent="-457200" marL="457200">
              <a:spcBef>
                <a:spcPts val="600"/>
              </a:spcBef>
              <a:buClr>
                <a:schemeClr val="dk1"/>
              </a:buClr>
              <a:buSzPct val="100000"/>
              <a:buFont typeface="Arial"/>
              <a:buChar char="●"/>
            </a:pPr>
            <a:r>
              <a:rPr sz="3600" lang="en">
                <a:solidFill>
                  <a:schemeClr val="dk1"/>
                </a:solidFill>
              </a:rPr>
              <a:t>Approximately 75% of students identified with reading problems in the third grade are still reading disabled in the 9th grade. (Shaywitz, et al., 1993; Francis et al., 1996)</a:t>
            </a:r>
          </a:p>
          <a:p>
            <a:pPr rtl="0" lvl="0" indent="-457200" marL="457200">
              <a:spcBef>
                <a:spcPts val="600"/>
              </a:spcBef>
              <a:buClr>
                <a:schemeClr val="dk1"/>
              </a:buClr>
              <a:buSzPct val="100000"/>
              <a:buFont typeface="Arial"/>
              <a:buChar char="●"/>
            </a:pPr>
            <a:r>
              <a:rPr sz="3600" lang="en">
                <a:solidFill>
                  <a:schemeClr val="dk1"/>
                </a:solidFill>
              </a:rPr>
              <a:t>In a sample of 54 students, Juel (1988)found the probability of being a poor reader in fourth grade given you were a poor reader in first grade was 88%.</a:t>
            </a:r>
          </a:p>
          <a:p>
            <a:pPr rtl="0" lvl="0">
              <a:spcBef>
                <a:spcPts val="600"/>
              </a:spcBef>
              <a:buClr>
                <a:srgbClr val="000000"/>
              </a:buClr>
              <a:buNone/>
            </a:pPr>
            <a:r>
              <a:t/>
            </a:r>
            <a:endParaRPr sz="3600">
              <a:solidFill>
                <a:schemeClr val="dk1"/>
              </a:solidFill>
            </a:endParaRPr>
          </a:p>
          <a:p>
            <a:pPr rtl="0" lvl="0" indent="-457200" marL="457200">
              <a:spcBef>
                <a:spcPts val="600"/>
              </a:spcBef>
              <a:buClr>
                <a:schemeClr val="dk1"/>
              </a:buClr>
              <a:buSzPct val="100000"/>
              <a:buFont typeface="Arial"/>
              <a:buChar char="●"/>
            </a:pPr>
            <a:r>
              <a:rPr sz="3600" lang="en">
                <a:solidFill>
                  <a:schemeClr val="dk1"/>
                </a:solidFill>
              </a:rPr>
              <a:t>"...a longitudinal study of students with poor word identification skills in the third grade (Felton &amp; Wood, 1992) indicated that most of these students failed to significantly improve their skills by the end of eighth grade." (Felton &amp; Pepper, 1995)</a:t>
            </a:r>
          </a:p>
          <a:p>
            <a:pPr rtl="0" lvl="0" indent="-457200" marL="457200">
              <a:spcBef>
                <a:spcPts val="600"/>
              </a:spcBef>
              <a:buClr>
                <a:schemeClr val="dk1"/>
              </a:buClr>
              <a:buFont typeface="Arial"/>
              <a:buChar char="●"/>
            </a:pPr>
            <a:r>
              <a:t/>
            </a:r>
            <a:endParaRPr sz="3600">
              <a:solidFill>
                <a:schemeClr val="dk1"/>
              </a:solidFill>
            </a:endParaRPr>
          </a:p>
          <a:p>
            <a:pPr>
              <a:spcBef>
                <a:spcPts val="0"/>
              </a:spcBef>
              <a:buNone/>
            </a:pPr>
            <a:r>
              <a:t/>
            </a:r>
            <a:endParaRPr sz="36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9" name="Shape 299"/>
        <p:cNvGrpSpPr/>
        <p:nvPr/>
      </p:nvGrpSpPr>
      <p:grpSpPr>
        <a:xfrm>
          <a:off y="0" x="0"/>
          <a:ext cy="0" cx="0"/>
          <a:chOff y="0" x="0"/>
          <a:chExt cy="0" cx="0"/>
        </a:xfrm>
      </p:grpSpPr>
      <p:sp>
        <p:nvSpPr>
          <p:cNvPr id="300" name="Shape 30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01" name="Shape 3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6" name="Shape 306"/>
        <p:cNvGrpSpPr/>
        <p:nvPr/>
      </p:nvGrpSpPr>
      <p:grpSpPr>
        <a:xfrm>
          <a:off y="0" x="0"/>
          <a:ext cy="0" cx="0"/>
          <a:chOff y="0" x="0"/>
          <a:chExt cy="0" cx="0"/>
        </a:xfrm>
      </p:grpSpPr>
      <p:sp>
        <p:nvSpPr>
          <p:cNvPr id="307" name="Shape 30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08" name="Shape 30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we also know that we have to differentiated instruction to meet all students needs,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1" name="Shape 311"/>
        <p:cNvGrpSpPr/>
        <p:nvPr/>
      </p:nvGrpSpPr>
      <p:grpSpPr>
        <a:xfrm>
          <a:off y="0" x="0"/>
          <a:ext cy="0" cx="0"/>
          <a:chOff y="0" x="0"/>
          <a:chExt cy="0" cx="0"/>
        </a:xfrm>
      </p:grpSpPr>
      <p:sp>
        <p:nvSpPr>
          <p:cNvPr id="312" name="Shape 31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13" name="Shape 31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One way that many schools do that is by tiering children</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7" name="Shape 317"/>
        <p:cNvGrpSpPr/>
        <p:nvPr/>
      </p:nvGrpSpPr>
      <p:grpSpPr>
        <a:xfrm>
          <a:off y="0" x="0"/>
          <a:ext cy="0" cx="0"/>
          <a:chOff y="0" x="0"/>
          <a:chExt cy="0" cx="0"/>
        </a:xfrm>
      </p:grpSpPr>
      <p:sp>
        <p:nvSpPr>
          <p:cNvPr id="318" name="Shape 3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19" name="Shape 31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4" name="Shape 324"/>
        <p:cNvGrpSpPr/>
        <p:nvPr/>
      </p:nvGrpSpPr>
      <p:grpSpPr>
        <a:xfrm>
          <a:off y="0" x="0"/>
          <a:ext cy="0" cx="0"/>
          <a:chOff y="0" x="0"/>
          <a:chExt cy="0" cx="0"/>
        </a:xfrm>
      </p:grpSpPr>
      <p:sp>
        <p:nvSpPr>
          <p:cNvPr id="325" name="Shape 32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26" name="Shape 32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0" name="Shape 330"/>
        <p:cNvGrpSpPr/>
        <p:nvPr/>
      </p:nvGrpSpPr>
      <p:grpSpPr>
        <a:xfrm>
          <a:off y="0" x="0"/>
          <a:ext cy="0" cx="0"/>
          <a:chOff y="0" x="0"/>
          <a:chExt cy="0" cx="0"/>
        </a:xfrm>
      </p:grpSpPr>
      <p:sp>
        <p:nvSpPr>
          <p:cNvPr id="331" name="Shape 33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32" name="Shape 33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37" name="Shape 337"/>
        <p:cNvGrpSpPr/>
        <p:nvPr/>
      </p:nvGrpSpPr>
      <p:grpSpPr>
        <a:xfrm>
          <a:off y="0" x="0"/>
          <a:ext cy="0" cx="0"/>
          <a:chOff y="0" x="0"/>
          <a:chExt cy="0" cx="0"/>
        </a:xfrm>
      </p:grpSpPr>
      <p:sp>
        <p:nvSpPr>
          <p:cNvPr id="338" name="Shape 33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39" name="Shape 3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3" name="Shape 343"/>
        <p:cNvGrpSpPr/>
        <p:nvPr/>
      </p:nvGrpSpPr>
      <p:grpSpPr>
        <a:xfrm>
          <a:off y="0" x="0"/>
          <a:ext cy="0" cx="0"/>
          <a:chOff y="0" x="0"/>
          <a:chExt cy="0" cx="0"/>
        </a:xfrm>
      </p:grpSpPr>
      <p:sp>
        <p:nvSpPr>
          <p:cNvPr id="344" name="Shape 34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45" name="Shape 34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3600" lang="en"/>
              <a:t>this is a list of interventions and supplements that can help all readers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9" name="Shape 349"/>
        <p:cNvGrpSpPr/>
        <p:nvPr/>
      </p:nvGrpSpPr>
      <p:grpSpPr>
        <a:xfrm>
          <a:off y="0" x="0"/>
          <a:ext cy="0" cx="0"/>
          <a:chOff y="0" x="0"/>
          <a:chExt cy="0" cx="0"/>
        </a:xfrm>
      </p:grpSpPr>
      <p:sp>
        <p:nvSpPr>
          <p:cNvPr id="350" name="Shape 3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51" name="Shape 351"/>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3" name="Shape 6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This is working at schools with high numbers of students that qualify for services and therefore there are supports in place at the school.  The schools that have low numbers of students in each class will struggle with this  goal more.  Classroom teachers are caught needing to meet the needs of students with a wide range of needs.  Sometimes the need is to work one on one but there is no staff available to meet these needs.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5" name="Shape 355"/>
        <p:cNvGrpSpPr/>
        <p:nvPr/>
      </p:nvGrpSpPr>
      <p:grpSpPr>
        <a:xfrm>
          <a:off y="0" x="0"/>
          <a:ext cy="0" cx="0"/>
          <a:chOff y="0" x="0"/>
          <a:chExt cy="0" cx="0"/>
        </a:xfrm>
      </p:grpSpPr>
      <p:sp>
        <p:nvSpPr>
          <p:cNvPr id="356" name="Shape 356"/>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57" name="Shape 35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It is important to have the Common Core in the forefront when thinking about literacy in 6-8.</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1" name="Shape 361"/>
        <p:cNvGrpSpPr/>
        <p:nvPr/>
      </p:nvGrpSpPr>
      <p:grpSpPr>
        <a:xfrm>
          <a:off y="0" x="0"/>
          <a:ext cy="0" cx="0"/>
          <a:chOff y="0" x="0"/>
          <a:chExt cy="0" cx="0"/>
        </a:xfrm>
      </p:grpSpPr>
      <p:sp>
        <p:nvSpPr>
          <p:cNvPr id="362" name="Shape 3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63" name="Shape 36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0" marL="0">
              <a:lnSpc>
                <a:spcPct val="100000"/>
              </a:lnSpc>
              <a:spcBef>
                <a:spcPts val="0"/>
              </a:spcBef>
              <a:buClr>
                <a:schemeClr val="dk1"/>
              </a:buClr>
              <a:buSzPct val="30555"/>
              <a:buFont typeface="Arial"/>
              <a:buNone/>
            </a:pPr>
            <a:r>
              <a:rPr sz="3600" lang="en">
                <a:solidFill>
                  <a:schemeClr val="dk1"/>
                </a:solidFill>
              </a:rPr>
              <a:t>I do support Fratura and Caper’s position  in Leading for Social justice suggests that Especially in grades 6-8 we need to remember to use heterogeneous groups, However, it is imperative to have the supports in place to help all students succeed.   Geneva Gay sights the AVID ( Advancement Via Individual Determination) project as a good example of being culturally responsive.  </a:t>
            </a:r>
          </a:p>
          <a:p>
            <a:pPr>
              <a:lnSpc>
                <a:spcPct val="100000"/>
              </a:lnSpc>
              <a:spcBef>
                <a:spcPts val="0"/>
              </a:spcBef>
              <a:buNone/>
            </a:pPr>
            <a:r>
              <a:rPr sz="3600" lang="en">
                <a:solidFill>
                  <a:schemeClr val="dk1"/>
                </a:solidFill>
              </a:rPr>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67" name="Shape 367"/>
        <p:cNvGrpSpPr/>
        <p:nvPr/>
      </p:nvGrpSpPr>
      <p:grpSpPr>
        <a:xfrm>
          <a:off y="0" x="0"/>
          <a:ext cy="0" cx="0"/>
          <a:chOff y="0" x="0"/>
          <a:chExt cy="0" cx="0"/>
        </a:xfrm>
      </p:grpSpPr>
      <p:sp>
        <p:nvSpPr>
          <p:cNvPr id="368" name="Shape 3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69" name="Shape 36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sz="3600" lang="en"/>
              <a:t>Using programs like AVID will help keep kids in school.  We also need to think about other ways to meet the needs of our students in middle years.</a:t>
            </a:r>
          </a:p>
          <a:p>
            <a:pPr rtl="0" lvl="0">
              <a:spcBef>
                <a:spcPts val="600"/>
              </a:spcBef>
              <a:buClr>
                <a:srgbClr val="000000"/>
              </a:buClr>
              <a:buSzPct val="30555"/>
              <a:buFont typeface="Arial"/>
              <a:buNone/>
            </a:pPr>
            <a:r>
              <a:rPr sz="3600" lang="en">
                <a:solidFill>
                  <a:schemeClr val="dk1"/>
                </a:solidFill>
              </a:rPr>
              <a:t>District Level- Use TOSA</a:t>
            </a:r>
          </a:p>
          <a:p>
            <a:pPr lvl="0">
              <a:spcBef>
                <a:spcPts val="600"/>
              </a:spcBef>
              <a:buClr>
                <a:srgbClr val="000000"/>
              </a:buClr>
              <a:buSzPct val="30555"/>
              <a:buFont typeface="Arial"/>
              <a:buNone/>
            </a:pPr>
            <a:r>
              <a:rPr sz="3600" lang="en">
                <a:solidFill>
                  <a:schemeClr val="dk1"/>
                </a:solidFill>
              </a:rPr>
              <a:t>Building Level- Title 1 coordinators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4" name="Shape 374"/>
        <p:cNvGrpSpPr/>
        <p:nvPr/>
      </p:nvGrpSpPr>
      <p:grpSpPr>
        <a:xfrm>
          <a:off y="0" x="0"/>
          <a:ext cy="0" cx="0"/>
          <a:chOff y="0" x="0"/>
          <a:chExt cy="0" cx="0"/>
        </a:xfrm>
      </p:grpSpPr>
      <p:sp>
        <p:nvSpPr>
          <p:cNvPr id="375" name="Shape 37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76" name="Shape 37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0" name="Shape 380"/>
        <p:cNvGrpSpPr/>
        <p:nvPr/>
      </p:nvGrpSpPr>
      <p:grpSpPr>
        <a:xfrm>
          <a:off y="0" x="0"/>
          <a:ext cy="0" cx="0"/>
          <a:chOff y="0" x="0"/>
          <a:chExt cy="0" cx="0"/>
        </a:xfrm>
      </p:grpSpPr>
      <p:sp>
        <p:nvSpPr>
          <p:cNvPr id="381" name="Shape 381"/>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82" name="Shape 38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When looking for resources for your Tier 2 level reading. Look to your district resources first.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87" name="Shape 387"/>
        <p:cNvGrpSpPr/>
        <p:nvPr/>
      </p:nvGrpSpPr>
      <p:grpSpPr>
        <a:xfrm>
          <a:off y="0" x="0"/>
          <a:ext cy="0" cx="0"/>
          <a:chOff y="0" x="0"/>
          <a:chExt cy="0" cx="0"/>
        </a:xfrm>
      </p:grpSpPr>
      <p:sp>
        <p:nvSpPr>
          <p:cNvPr id="388" name="Shape 3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89" name="Shape 3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94" name="Shape 394"/>
        <p:cNvGrpSpPr/>
        <p:nvPr/>
      </p:nvGrpSpPr>
      <p:grpSpPr>
        <a:xfrm>
          <a:off y="0" x="0"/>
          <a:ext cy="0" cx="0"/>
          <a:chOff y="0" x="0"/>
          <a:chExt cy="0" cx="0"/>
        </a:xfrm>
      </p:grpSpPr>
      <p:sp>
        <p:nvSpPr>
          <p:cNvPr id="395" name="Shape 395"/>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396" name="Shape 39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1" name="Shape 401"/>
        <p:cNvGrpSpPr/>
        <p:nvPr/>
      </p:nvGrpSpPr>
      <p:grpSpPr>
        <a:xfrm>
          <a:off y="0" x="0"/>
          <a:ext cy="0" cx="0"/>
          <a:chOff y="0" x="0"/>
          <a:chExt cy="0" cx="0"/>
        </a:xfrm>
      </p:grpSpPr>
      <p:sp>
        <p:nvSpPr>
          <p:cNvPr id="402" name="Shape 40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03" name="Shape 40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08" name="Shape 408"/>
        <p:cNvGrpSpPr/>
        <p:nvPr/>
      </p:nvGrpSpPr>
      <p:grpSpPr>
        <a:xfrm>
          <a:off y="0" x="0"/>
          <a:ext cy="0" cx="0"/>
          <a:chOff y="0" x="0"/>
          <a:chExt cy="0" cx="0"/>
        </a:xfrm>
      </p:grpSpPr>
      <p:sp>
        <p:nvSpPr>
          <p:cNvPr id="409" name="Shape 40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410" name="Shape 41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69" name="Shape 6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75" name="Shape 7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chemeClr val="dk1"/>
              </a:buClr>
              <a:buSzPct val="30555"/>
              <a:buFont typeface="Arial"/>
              <a:buNone/>
            </a:pPr>
            <a:r>
              <a:rPr sz="3600" lang="en">
                <a:solidFill>
                  <a:schemeClr val="dk1"/>
                </a:solidFill>
              </a:rPr>
              <a:t>If 3rd grade is the make it or break it point, we have 4 short years from the time children enter kindergarten to give them the skills they need to be fluent readers and ultimately literate adults (scary).</a:t>
            </a:r>
          </a:p>
          <a:p>
            <a:pPr>
              <a:spcBef>
                <a:spcPts val="0"/>
              </a:spcBef>
              <a:buNone/>
            </a:pPr>
            <a:r>
              <a:t/>
            </a:r>
            <a:endParaRPr sz="36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Clr>
                <a:schemeClr val="dk1"/>
              </a:buClr>
              <a:buSzPct val="30555"/>
              <a:buFont typeface="Arial"/>
              <a:buNone/>
            </a:pPr>
            <a:r>
              <a:rPr sz="3600" lang="en">
                <a:solidFill>
                  <a:schemeClr val="dk1"/>
                </a:solidFill>
              </a:rPr>
              <a:t>This comes from a document “</a:t>
            </a:r>
            <a:r>
              <a:rPr sz="3600" lang="en" i="1">
                <a:solidFill>
                  <a:schemeClr val="dk1"/>
                </a:solidFill>
              </a:rPr>
              <a:t>A governor's guide to early literacy: Getting all children reading </a:t>
            </a:r>
          </a:p>
          <a:p>
            <a:pPr rtl="0" lvl="0" indent="457200">
              <a:spcBef>
                <a:spcPts val="0"/>
              </a:spcBef>
              <a:buNone/>
            </a:pPr>
            <a:r>
              <a:rPr sz="3600" lang="en" i="1">
                <a:solidFill>
                  <a:schemeClr val="dk1"/>
                </a:solidFill>
              </a:rPr>
              <a:t>by third grade</a:t>
            </a:r>
            <a:r>
              <a:rPr sz="3600" lang="en">
                <a:solidFill>
                  <a:schemeClr val="dk1"/>
                </a:solidFill>
              </a:rPr>
              <a:t>” listed in our reference list. I found it through the Oregon Early Learning Council website.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sz="3600" lang="en"/>
              <a:t>While research shows that kindergarten kids enter school with an achievement gap already in place, current policy doesn’t ensure access of all of our most at-risk kids to quality early childhood programs.</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4691399"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9" name="Shape 9"/>
          <p:cNvCxnSpPr/>
          <p:nvPr/>
        </p:nvCxnSpPr>
        <p:spPr>
          <a:xfrm>
            <a:off y="4662139"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0" name="Shape 10"/>
          <p:cNvSpPr txBox="1"/>
          <p:nvPr>
            <p:ph type="ctrTitle"/>
          </p:nvPr>
        </p:nvSpPr>
        <p:spPr>
          <a:xfrm>
            <a:off y="2490375" x="685800"/>
            <a:ext cy="2198400" cx="7772400"/>
          </a:xfrm>
          <a:prstGeom prst="rect">
            <a:avLst/>
          </a:prstGeom>
          <a:noFill/>
          <a:ln>
            <a:noFill/>
          </a:ln>
        </p:spPr>
        <p:txBody>
          <a:bodyPr bIns="91425" rIns="91425" lIns="91425" tIns="91425" anchor="b" anchorCtr="0"/>
          <a:lstStyle>
            <a:lvl1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1pPr>
            <a:lvl2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2pPr>
            <a:lvl3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3pPr>
            <a:lvl4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4pPr>
            <a:lvl5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5pPr>
            <a:lvl6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6pPr>
            <a:lvl7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7pPr>
            <a:lvl8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8pPr>
            <a:lvl9pPr algn="l" rtl="0">
              <a:spcBef>
                <a:spcPts val="0"/>
              </a:spcBef>
              <a:buClr>
                <a:schemeClr val="lt1"/>
              </a:buClr>
              <a:buSzPct val="100000"/>
              <a:buFont typeface="Arial"/>
              <a:buNone/>
              <a:defRPr strike="noStrike" u="none" b="1" cap="none" baseline="0" sz="7200" i="0">
                <a:solidFill>
                  <a:schemeClr val="lt1"/>
                </a:solidFill>
                <a:latin typeface="Arial"/>
                <a:ea typeface="Arial"/>
                <a:cs typeface="Arial"/>
                <a:sym typeface="Arial"/>
              </a:defRPr>
            </a:lvl9pPr>
          </a:lstStyle>
          <a:p/>
        </p:txBody>
      </p:sp>
      <p:sp>
        <p:nvSpPr>
          <p:cNvPr id="11" name="Shape 11"/>
          <p:cNvSpPr txBox="1"/>
          <p:nvPr>
            <p:ph idx="1" type="subTitle"/>
          </p:nvPr>
        </p:nvSpPr>
        <p:spPr>
          <a:xfrm>
            <a:off y="4836035" x="685800"/>
            <a:ext cy="1032599" cx="7772400"/>
          </a:xfrm>
          <a:prstGeom prst="rect">
            <a:avLst/>
          </a:prstGeom>
          <a:noFill/>
          <a:ln>
            <a:noFill/>
          </a:ln>
        </p:spPr>
        <p:txBody>
          <a:bodyPr bIns="91425" rIns="91425" lIns="91425" tIns="91425" anchor="t" anchorCtr="0"/>
          <a:lstStyle>
            <a:lvl1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1pPr>
            <a:lvl2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2pPr>
            <a:lvl3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3pPr>
            <a:lvl4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4pPr>
            <a:lvl5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5pPr>
            <a:lvl6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6pPr>
            <a:lvl7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7pPr>
            <a:lvl8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8pPr>
            <a:lvl9pPr algn="l" rtl="0">
              <a:spcBef>
                <a:spcPts val="0"/>
              </a:spcBef>
              <a:buClr>
                <a:schemeClr val="dk2"/>
              </a:buClr>
              <a:buSzPct val="100000"/>
              <a:buFont typeface="Arial"/>
              <a:buNone/>
              <a:defRPr strike="noStrike" u="none" b="0" cap="none" baseline="0" sz="3000" i="0">
                <a:solidFill>
                  <a:schemeClr val="dk2"/>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a:pPr>
              <a:spcBef>
                <a:spcPts val="0"/>
              </a:spcBef>
              <a:buNone/>
            </a:pPr>
            <a:r>
              <a:t/>
            </a:r>
            <a:endParaRPr/>
          </a:p>
        </p:txBody>
      </p:sp>
      <p:cxnSp>
        <p:nvCxnSpPr>
          <p:cNvPr id="14" name="Shape 14"/>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5" name="Shape 15"/>
          <p:cNvSpPr txBox="1"/>
          <p:nvPr>
            <p:ph type="title"/>
          </p:nvPr>
        </p:nvSpPr>
        <p:spPr>
          <a:xfrm>
            <a:off y="274637" x="457200"/>
            <a:ext cy="1143000" cx="8229600"/>
          </a:xfrm>
          <a:prstGeom prst="rect">
            <a:avLst/>
          </a:prstGeom>
          <a:noFill/>
          <a:ln>
            <a:noFill/>
          </a:ln>
        </p:spPr>
        <p:txBody>
          <a:bodyPr bIns="91425" rIns="91425" lIns="91425" tIns="91425" anchor="b" anchorCtr="0"/>
          <a:lstStyle>
            <a:lvl1pPr rtl="0">
              <a:spcBef>
                <a:spcPts val="0"/>
              </a:spcBef>
              <a:defRPr sz="3600"/>
            </a:lvl1pPr>
            <a:lvl2pPr rtl="0">
              <a:spcBef>
                <a:spcPts val="0"/>
              </a:spcBef>
              <a:defRPr sz="3600"/>
            </a:lvl2pPr>
            <a:lvl3pPr rtl="0">
              <a:spcBef>
                <a:spcPts val="0"/>
              </a:spcBef>
              <a:defRPr sz="3600"/>
            </a:lvl3pPr>
            <a:lvl4pPr rtl="0">
              <a:spcBef>
                <a:spcPts val="0"/>
              </a:spcBef>
              <a:defRPr sz="3600"/>
            </a:lvl4pPr>
            <a:lvl5pPr rtl="0">
              <a:spcBef>
                <a:spcPts val="0"/>
              </a:spcBef>
              <a:defRPr sz="3600"/>
            </a:lvl5pPr>
            <a:lvl6pPr rtl="0">
              <a:spcBef>
                <a:spcPts val="0"/>
              </a:spcBef>
              <a:defRPr sz="3600"/>
            </a:lvl6pPr>
            <a:lvl7pPr rtl="0">
              <a:spcBef>
                <a:spcPts val="0"/>
              </a:spcBef>
              <a:defRPr sz="3600"/>
            </a:lvl7pPr>
            <a:lvl8pPr rtl="0">
              <a:spcBef>
                <a:spcPts val="0"/>
              </a:spcBef>
              <a:defRPr sz="3600"/>
            </a:lvl8pPr>
            <a:lvl9pPr rtl="0">
              <a:spcBef>
                <a:spcPts val="0"/>
              </a:spcBef>
              <a:defRPr sz="3600"/>
            </a:lvl9pPr>
          </a:lstStyle>
          <a:p/>
        </p:txBody>
      </p:sp>
      <p:sp>
        <p:nvSpPr>
          <p:cNvPr id="16" name="Shape 1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532999" cx="9144000"/>
          </a:xfrm>
          <a:prstGeom prst="rect">
            <a:avLst/>
          </a:pr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19" name="Shape 19"/>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0" name="Shape 20"/>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
        <p:nvSpPr>
          <p:cNvPr id="21" name="Shape 21"/>
          <p:cNvSpPr txBox="1"/>
          <p:nvPr>
            <p:ph idx="1" type="body"/>
          </p:nvPr>
        </p:nvSpPr>
        <p:spPr>
          <a:xfrm>
            <a:off y="1600200" x="457200"/>
            <a:ext cy="4967700" cx="39945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22" name="Shape 22"/>
          <p:cNvSpPr txBox="1"/>
          <p:nvPr>
            <p:ph idx="2" type="body"/>
          </p:nvPr>
        </p:nvSpPr>
        <p:spPr>
          <a:xfrm>
            <a:off y="1600200" x="4692273"/>
            <a:ext cy="4967700" cx="3994500"/>
          </a:xfrm>
          <a:prstGeom prst="rect">
            <a:avLst/>
          </a:prstGeom>
          <a:noFill/>
          <a:ln>
            <a:noFill/>
          </a:ln>
        </p:spPr>
        <p:txBody>
          <a:bodyPr bIns="91425" rIns="91425" lIns="91425" t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532999" cx="9144000"/>
          </a:xfrm>
          <a:prstGeom prst="rect">
            <a:avLst/>
          </a:prstGeom>
          <a:solidFill>
            <a:srgbClr val="2388DB"/>
          </a:solidFill>
          <a:ln>
            <a:noFill/>
          </a:ln>
        </p:spPr>
        <p:txBody>
          <a:bodyPr bIns="45700" rIns="91425" lIns="91425" tIns="45700" anchor="ctr" anchorCtr="0">
            <a:noAutofit/>
          </a:bodyPr>
          <a:lstStyle/>
          <a:p>
            <a:pPr>
              <a:spcBef>
                <a:spcPts val="0"/>
              </a:spcBef>
              <a:buNone/>
            </a:pPr>
            <a:r>
              <a:t/>
            </a:r>
            <a:endParaRPr/>
          </a:p>
        </p:txBody>
      </p:sp>
      <p:cxnSp>
        <p:nvCxnSpPr>
          <p:cNvPr id="25" name="Shape 25"/>
          <p:cNvCxnSpPr/>
          <p:nvPr/>
        </p:nvCxnSpPr>
        <p:spPr>
          <a:xfrm>
            <a:off y="1503833"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SzPct val="100000"/>
              <a:buFont typeface="Arial"/>
              <a:buNone/>
              <a:defRPr b="1" sz="3600">
                <a:solidFill>
                  <a:schemeClr val="lt1"/>
                </a:solidFill>
                <a:latin typeface="Arial"/>
                <a:ea typeface="Arial"/>
                <a:cs typeface="Arial"/>
                <a:sym typeface="Arial"/>
              </a:defRPr>
            </a:lvl1pPr>
            <a:lvl2pPr algn="l" rtl="0">
              <a:spcBef>
                <a:spcPts val="0"/>
              </a:spcBef>
              <a:buSzPct val="100000"/>
              <a:buFont typeface="Arial"/>
              <a:buNone/>
              <a:defRPr b="1" sz="3600">
                <a:solidFill>
                  <a:schemeClr val="lt1"/>
                </a:solidFill>
                <a:latin typeface="Arial"/>
                <a:ea typeface="Arial"/>
                <a:cs typeface="Arial"/>
                <a:sym typeface="Arial"/>
              </a:defRPr>
            </a:lvl2pPr>
            <a:lvl3pPr algn="l" rtl="0">
              <a:spcBef>
                <a:spcPts val="0"/>
              </a:spcBef>
              <a:buSzPct val="100000"/>
              <a:buFont typeface="Arial"/>
              <a:buNone/>
              <a:defRPr b="1" sz="3600">
                <a:solidFill>
                  <a:schemeClr val="lt1"/>
                </a:solidFill>
                <a:latin typeface="Arial"/>
                <a:ea typeface="Arial"/>
                <a:cs typeface="Arial"/>
                <a:sym typeface="Arial"/>
              </a:defRPr>
            </a:lvl3pPr>
            <a:lvl4pPr algn="l" rtl="0">
              <a:spcBef>
                <a:spcPts val="0"/>
              </a:spcBef>
              <a:buSzPct val="100000"/>
              <a:buFont typeface="Arial"/>
              <a:buNone/>
              <a:defRPr b="1" sz="3600">
                <a:solidFill>
                  <a:schemeClr val="lt1"/>
                </a:solidFill>
                <a:latin typeface="Arial"/>
                <a:ea typeface="Arial"/>
                <a:cs typeface="Arial"/>
                <a:sym typeface="Arial"/>
              </a:defRPr>
            </a:lvl4pPr>
            <a:lvl5pPr algn="l" rtl="0">
              <a:spcBef>
                <a:spcPts val="0"/>
              </a:spcBef>
              <a:buSzPct val="100000"/>
              <a:buFont typeface="Arial"/>
              <a:buNone/>
              <a:defRPr b="1" sz="3600">
                <a:solidFill>
                  <a:schemeClr val="lt1"/>
                </a:solidFill>
                <a:latin typeface="Arial"/>
                <a:ea typeface="Arial"/>
                <a:cs typeface="Arial"/>
                <a:sym typeface="Arial"/>
              </a:defRPr>
            </a:lvl5pPr>
            <a:lvl6pPr algn="l" rtl="0">
              <a:spcBef>
                <a:spcPts val="0"/>
              </a:spcBef>
              <a:buSzPct val="100000"/>
              <a:buFont typeface="Arial"/>
              <a:buNone/>
              <a:defRPr b="1" sz="3600">
                <a:solidFill>
                  <a:schemeClr val="lt1"/>
                </a:solidFill>
                <a:latin typeface="Arial"/>
                <a:ea typeface="Arial"/>
                <a:cs typeface="Arial"/>
                <a:sym typeface="Arial"/>
              </a:defRPr>
            </a:lvl6pPr>
            <a:lvl7pPr algn="l" rtl="0">
              <a:spcBef>
                <a:spcPts val="0"/>
              </a:spcBef>
              <a:buSzPct val="100000"/>
              <a:buFont typeface="Arial"/>
              <a:buNone/>
              <a:defRPr b="1" sz="3600">
                <a:solidFill>
                  <a:schemeClr val="lt1"/>
                </a:solidFill>
                <a:latin typeface="Arial"/>
                <a:ea typeface="Arial"/>
                <a:cs typeface="Arial"/>
                <a:sym typeface="Arial"/>
              </a:defRPr>
            </a:lvl7pPr>
            <a:lvl8pPr algn="l" rtl="0">
              <a:spcBef>
                <a:spcPts val="0"/>
              </a:spcBef>
              <a:buSzPct val="100000"/>
              <a:buFont typeface="Arial"/>
              <a:buNone/>
              <a:defRPr b="1" sz="3600">
                <a:solidFill>
                  <a:schemeClr val="lt1"/>
                </a:solidFill>
                <a:latin typeface="Arial"/>
                <a:ea typeface="Arial"/>
                <a:cs typeface="Arial"/>
                <a:sym typeface="Arial"/>
              </a:defRPr>
            </a:lvl8pPr>
            <a:lvl9pPr algn="l" rtl="0">
              <a:spcBef>
                <a:spcPts val="0"/>
              </a:spcBef>
              <a:buSzPct val="100000"/>
              <a:buFont typeface="Arial"/>
              <a:buNone/>
              <a:defRPr b="1" sz="3600">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txBox="1"/>
          <p:nvPr>
            <p:ph idx="1" type="body"/>
          </p:nvPr>
        </p:nvSpPr>
        <p:spPr>
          <a:xfrm>
            <a:off y="5875078" x="457200"/>
            <a:ext cy="692700" cx="8229600"/>
          </a:xfrm>
          <a:prstGeom prst="rect">
            <a:avLst/>
          </a:prstGeom>
          <a:noFill/>
          <a:ln>
            <a:noFill/>
          </a:ln>
        </p:spPr>
        <p:txBody>
          <a:bodyPr bIns="91425" rIns="91425" lIns="91425" tIns="91425" anchor="t" anchorCtr="0"/>
          <a:lstStyle>
            <a:lvl1pPr algn="l" rtl="0">
              <a:lnSpc>
                <a:spcPct val="100000"/>
              </a:lnSpc>
              <a:spcBef>
                <a:spcPts val="0"/>
              </a:spcBef>
              <a:spcAft>
                <a:spcPts val="0"/>
              </a:spcAft>
              <a:buClr>
                <a:schemeClr val="dk2"/>
              </a:buClr>
              <a:buSzPct val="100000"/>
              <a:buFont typeface="Arial"/>
              <a:buChar char="●"/>
              <a:defRPr b="0" sz="1800">
                <a:solidFill>
                  <a:schemeClr val="dk2"/>
                </a:solidFill>
              </a:defRPr>
            </a:lvl1pPr>
            <a:lvl2pPr algn="l" rtl="0">
              <a:lnSpc>
                <a:spcPct val="100000"/>
              </a:lnSpc>
              <a:spcBef>
                <a:spcPts val="0"/>
              </a:spcBef>
              <a:spcAft>
                <a:spcPts val="0"/>
              </a:spcAft>
              <a:buClr>
                <a:schemeClr val="dk2"/>
              </a:buClr>
              <a:buSzPct val="100000"/>
              <a:buFont typeface="Courier New"/>
              <a:buChar char="o"/>
              <a:defRPr b="0" sz="1800">
                <a:solidFill>
                  <a:schemeClr val="dk2"/>
                </a:solidFill>
              </a:defRPr>
            </a:lvl2pPr>
            <a:lvl3pPr algn="l" rtl="0">
              <a:lnSpc>
                <a:spcPct val="100000"/>
              </a:lnSpc>
              <a:spcBef>
                <a:spcPts val="0"/>
              </a:spcBef>
              <a:spcAft>
                <a:spcPts val="0"/>
              </a:spcAft>
              <a:buClr>
                <a:schemeClr val="dk2"/>
              </a:buClr>
              <a:buSzPct val="100000"/>
              <a:buFont typeface="Wingdings"/>
              <a:buChar char="§"/>
              <a:defRPr b="0" sz="1800">
                <a:solidFill>
                  <a:schemeClr val="dk2"/>
                </a:solidFill>
              </a:defRPr>
            </a:lvl3pPr>
            <a:lvl4pPr algn="l" rtl="0">
              <a:lnSpc>
                <a:spcPct val="100000"/>
              </a:lnSpc>
              <a:spcBef>
                <a:spcPts val="0"/>
              </a:spcBef>
              <a:spcAft>
                <a:spcPts val="0"/>
              </a:spcAft>
              <a:buClr>
                <a:schemeClr val="dk2"/>
              </a:buClr>
              <a:buSzPct val="100000"/>
              <a:buFont typeface="Arial"/>
              <a:buChar char="●"/>
              <a:defRPr b="0" sz="1800">
                <a:solidFill>
                  <a:schemeClr val="dk2"/>
                </a:solidFill>
              </a:defRPr>
            </a:lvl4pPr>
            <a:lvl5pPr algn="l" rtl="0">
              <a:lnSpc>
                <a:spcPct val="100000"/>
              </a:lnSpc>
              <a:spcBef>
                <a:spcPts val="0"/>
              </a:spcBef>
              <a:spcAft>
                <a:spcPts val="0"/>
              </a:spcAft>
              <a:buClr>
                <a:schemeClr val="dk2"/>
              </a:buClr>
              <a:buSzPct val="100000"/>
              <a:buFont typeface="Courier New"/>
              <a:buChar char="o"/>
              <a:defRPr b="0" sz="1800">
                <a:solidFill>
                  <a:schemeClr val="dk2"/>
                </a:solidFill>
              </a:defRPr>
            </a:lvl5pPr>
            <a:lvl6pPr algn="l" rtl="0">
              <a:lnSpc>
                <a:spcPct val="100000"/>
              </a:lnSpc>
              <a:spcBef>
                <a:spcPts val="0"/>
              </a:spcBef>
              <a:spcAft>
                <a:spcPts val="0"/>
              </a:spcAft>
              <a:buClr>
                <a:schemeClr val="dk2"/>
              </a:buClr>
              <a:buSzPct val="100000"/>
              <a:buFont typeface="Wingdings"/>
              <a:buChar char="§"/>
              <a:defRPr b="0" sz="1800">
                <a:solidFill>
                  <a:schemeClr val="dk2"/>
                </a:solidFill>
              </a:defRPr>
            </a:lvl6pPr>
            <a:lvl7pPr algn="l" rtl="0">
              <a:lnSpc>
                <a:spcPct val="100000"/>
              </a:lnSpc>
              <a:spcBef>
                <a:spcPts val="0"/>
              </a:spcBef>
              <a:spcAft>
                <a:spcPts val="0"/>
              </a:spcAft>
              <a:buClr>
                <a:schemeClr val="dk2"/>
              </a:buClr>
              <a:buSzPct val="100000"/>
              <a:buFont typeface="Arial"/>
              <a:buChar char="●"/>
              <a:defRPr b="0" sz="1800">
                <a:solidFill>
                  <a:schemeClr val="dk2"/>
                </a:solidFill>
              </a:defRPr>
            </a:lvl7pPr>
            <a:lvl8pPr algn="l" rtl="0">
              <a:lnSpc>
                <a:spcPct val="100000"/>
              </a:lnSpc>
              <a:spcBef>
                <a:spcPts val="0"/>
              </a:spcBef>
              <a:spcAft>
                <a:spcPts val="0"/>
              </a:spcAft>
              <a:buClr>
                <a:schemeClr val="dk2"/>
              </a:buClr>
              <a:buSzPct val="100000"/>
              <a:buFont typeface="Courier New"/>
              <a:buChar char="o"/>
              <a:defRPr b="0" sz="1800">
                <a:solidFill>
                  <a:schemeClr val="dk2"/>
                </a:solidFill>
              </a:defRPr>
            </a:lvl8pPr>
            <a:lvl9pPr algn="l" rtl="0">
              <a:lnSpc>
                <a:spcPct val="100000"/>
              </a:lnSpc>
              <a:spcBef>
                <a:spcPts val="0"/>
              </a:spcBef>
              <a:spcAft>
                <a:spcPts val="0"/>
              </a:spcAft>
              <a:buClr>
                <a:schemeClr val="dk2"/>
              </a:buClr>
              <a:buSzPct val="100000"/>
              <a:buFont typeface="Wingdings"/>
              <a:buChar char="§"/>
              <a:defRPr b="0" sz="1800">
                <a:solidFill>
                  <a:schemeClr val="dk2"/>
                </a:solidFill>
              </a:defRPr>
            </a:lvl9pPr>
          </a:lstStyle>
          <a:p/>
        </p:txBody>
      </p:sp>
      <p:sp>
        <p:nvSpPr>
          <p:cNvPr id="29" name="Shape 29"/>
          <p:cNvSpPr/>
          <p:nvPr/>
        </p:nvSpPr>
        <p:spPr>
          <a:xfrm>
            <a:off y="0" x="4274"/>
            <a:ext cy="5875200" cx="9144000"/>
          </a:xfrm>
          <a:prstGeom prst="rect">
            <a:avLst/>
          </a:prstGeom>
          <a:solidFill>
            <a:srgbClr val="2388DB"/>
          </a:solidFill>
          <a:ln>
            <a:noFill/>
          </a:ln>
        </p:spPr>
        <p:txBody>
          <a:bodyPr bIns="45700" rIns="91425" lIns="91425" tIns="45700" anchor="ctr" anchorCtr="0">
            <a:noAutofit/>
          </a:bodyPr>
          <a:lstStyle/>
          <a:p>
            <a:pPr>
              <a:spcBef>
                <a:spcPts val="0"/>
              </a:spcBef>
              <a:buNone/>
            </a:pPr>
            <a:r>
              <a:t/>
            </a:r>
            <a:endParaRPr/>
          </a:p>
        </p:txBody>
      </p:sp>
      <p:cxnSp>
        <p:nvCxnSpPr>
          <p:cNvPr id="30" name="Shape 30"/>
          <p:cNvCxnSpPr/>
          <p:nvPr/>
        </p:nvCxnSpPr>
        <p:spPr>
          <a:xfrm>
            <a:off y="5845828" x="0"/>
            <a:ext cy="0" cx="9144000"/>
          </a:xfrm>
          <a:prstGeom prst="straightConnector1">
            <a:avLst/>
          </a:prstGeom>
          <a:noFill/>
          <a:ln w="57150" cap="flat">
            <a:solidFill>
              <a:srgbClr val="000000">
                <a:alpha val="14901"/>
              </a:srgbClr>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chemeClr val="dk2"/>
        </a:solidFill>
      </p:bgPr>
    </p:bg>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b" anchorCtr="0"/>
          <a:lstStyle>
            <a:lvl1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1pPr>
            <a:lvl2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2pPr>
            <a:lvl3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3pPr>
            <a:lvl4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4pPr>
            <a:lvl5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5pPr>
            <a:lvl6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6pPr>
            <a:lvl7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7pPr>
            <a:lvl8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8pPr>
            <a:lvl9pPr algn="l" rtl="0">
              <a:spcBef>
                <a:spcPts val="0"/>
              </a:spcBef>
              <a:buClr>
                <a:schemeClr val="lt1"/>
              </a:buClr>
              <a:buSzPct val="100000"/>
              <a:buFont typeface="Arial"/>
              <a:buNone/>
              <a:defRPr strike="noStrike" u="none" b="1" cap="none" baseline="0" sz="3600" i="0">
                <a:solidFill>
                  <a:schemeClr val="lt1"/>
                </a:solidFill>
                <a:latin typeface="Arial"/>
                <a:ea typeface="Arial"/>
                <a:cs typeface="Arial"/>
                <a:sym typeface="Arial"/>
              </a:defRPr>
            </a:lvl9pPr>
          </a:lstStyle>
          <a:p/>
        </p:txBody>
      </p:sp>
      <p:sp>
        <p:nvSpPr>
          <p:cNvPr id="6" name="Shape 6"/>
          <p:cNvSpPr txBox="1"/>
          <p:nvPr>
            <p:ph idx="1" type="body"/>
          </p:nvPr>
        </p:nvSpPr>
        <p:spPr>
          <a:xfrm>
            <a:off y="1600200" x="457200"/>
            <a:ext cy="4967700" cx="8229600"/>
          </a:xfrm>
          <a:prstGeom prst="rect">
            <a:avLst/>
          </a:prstGeom>
          <a:noFill/>
          <a:ln>
            <a:noFill/>
          </a:ln>
        </p:spPr>
        <p:txBody>
          <a:bodyPr bIns="91425" rIns="91425" lIns="91425" tIns="91425" anchor="t" anchorCtr="0"/>
          <a:lstStyle>
            <a:lvl1pPr algn="l" rtl="0">
              <a:spcBef>
                <a:spcPts val="600"/>
              </a:spcBef>
              <a:buClr>
                <a:schemeClr val="dk1"/>
              </a:buClr>
              <a:buSzPct val="100000"/>
              <a:buFont typeface="Arial"/>
              <a:buChar char="●"/>
              <a:defRPr strike="noStrike" u="none" b="0" cap="none" baseline="0" sz="3000" i="0">
                <a:solidFill>
                  <a:schemeClr val="dk1"/>
                </a:solidFill>
                <a:latin typeface="Arial"/>
                <a:ea typeface="Arial"/>
                <a:cs typeface="Arial"/>
                <a:sym typeface="Arial"/>
              </a:defRPr>
            </a:lvl1pPr>
            <a:lvl2pPr algn="l" rtl="0">
              <a:spcBef>
                <a:spcPts val="480"/>
              </a:spcBef>
              <a:buClr>
                <a:schemeClr val="dk1"/>
              </a:buClr>
              <a:buSzPct val="100000"/>
              <a:buFont typeface="Courier New"/>
              <a:buChar char="o"/>
              <a:defRPr strike="noStrike" u="none" b="0" cap="none" baseline="0" sz="2400" i="0">
                <a:solidFill>
                  <a:schemeClr val="dk1"/>
                </a:solidFill>
                <a:latin typeface="Arial"/>
                <a:ea typeface="Arial"/>
                <a:cs typeface="Arial"/>
                <a:sym typeface="Arial"/>
              </a:defRPr>
            </a:lvl2pPr>
            <a:lvl3pPr algn="l" rtl="0">
              <a:spcBef>
                <a:spcPts val="480"/>
              </a:spcBef>
              <a:buClr>
                <a:schemeClr val="dk1"/>
              </a:buClr>
              <a:buSzPct val="100000"/>
              <a:buFont typeface="Wingdings"/>
              <a:buChar char="§"/>
              <a:defRPr strike="noStrike" u="none" b="0" cap="none" baseline="0" sz="2400" i="0">
                <a:solidFill>
                  <a:schemeClr val="dk1"/>
                </a:solidFill>
                <a:latin typeface="Arial"/>
                <a:ea typeface="Arial"/>
                <a:cs typeface="Arial"/>
                <a:sym typeface="Arial"/>
              </a:defRPr>
            </a:lvl3pPr>
            <a:lvl4pPr algn="l" rtl="0">
              <a:spcBef>
                <a:spcPts val="360"/>
              </a:spcBef>
              <a:buClr>
                <a:schemeClr val="dk1"/>
              </a:buClr>
              <a:buSzPct val="100000"/>
              <a:buFont typeface="Arial"/>
              <a:buChar char="●"/>
              <a:defRPr strike="noStrike" u="none" b="0" cap="none" baseline="0" sz="1800" i="0">
                <a:solidFill>
                  <a:schemeClr val="dk1"/>
                </a:solidFill>
                <a:latin typeface="Arial"/>
                <a:ea typeface="Arial"/>
                <a:cs typeface="Arial"/>
                <a:sym typeface="Arial"/>
              </a:defRPr>
            </a:lvl4pPr>
            <a:lvl5pPr algn="l" rtl="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5pPr>
            <a:lvl6pPr algn="l" rtl="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6pPr>
            <a:lvl7pPr algn="l" rtl="0">
              <a:spcBef>
                <a:spcPts val="360"/>
              </a:spcBef>
              <a:buClr>
                <a:schemeClr val="dk1"/>
              </a:buClr>
              <a:buSzPct val="100000"/>
              <a:buFont typeface="Arial"/>
              <a:buChar char="●"/>
              <a:defRPr strike="noStrike" u="none" b="0" cap="none" baseline="0" sz="1800" i="0">
                <a:solidFill>
                  <a:schemeClr val="dk1"/>
                </a:solidFill>
                <a:latin typeface="Arial"/>
                <a:ea typeface="Arial"/>
                <a:cs typeface="Arial"/>
                <a:sym typeface="Arial"/>
              </a:defRPr>
            </a:lvl7pPr>
            <a:lvl8pPr algn="l" rtl="0">
              <a:spcBef>
                <a:spcPts val="360"/>
              </a:spcBef>
              <a:buClr>
                <a:schemeClr val="dk1"/>
              </a:buClr>
              <a:buSzPct val="100000"/>
              <a:buFont typeface="Courier New"/>
              <a:buChar char="o"/>
              <a:defRPr strike="noStrike" u="none" b="0" cap="none" baseline="0" sz="1800" i="0">
                <a:solidFill>
                  <a:schemeClr val="dk1"/>
                </a:solidFill>
                <a:latin typeface="Arial"/>
                <a:ea typeface="Arial"/>
                <a:cs typeface="Arial"/>
                <a:sym typeface="Arial"/>
              </a:defRPr>
            </a:lvl8pPr>
            <a:lvl9pPr algn="l" rtl="0">
              <a:spcBef>
                <a:spcPts val="360"/>
              </a:spcBef>
              <a:buClr>
                <a:schemeClr val="dk1"/>
              </a:buClr>
              <a:buSzPct val="100000"/>
              <a:buFont typeface="Wingdings"/>
              <a:buChar char="§"/>
              <a:defRPr strike="noStrike" u="none" b="0" cap="none" baseline="0" sz="1800" i="0">
                <a:solidFill>
                  <a:schemeClr val="dk1"/>
                </a:solidFill>
                <a:latin typeface="Arial"/>
                <a:ea typeface="Arial"/>
                <a:cs typeface="Arial"/>
                <a:sym typeface="Aria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6.xml" Type="http://schemas.openxmlformats.org/officeDocument/2006/relationships/slideLayout" Id="rId1"/><Relationship Target="../media/image05.jpg" Type="http://schemas.openxmlformats.org/officeDocument/2006/relationships/image" Id="rId4"/><Relationship Target="../comments/comment1.xml" Type="http://schemas.openxmlformats.org/officeDocument/2006/relationships/comments"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6.xml" Type="http://schemas.openxmlformats.org/officeDocument/2006/relationships/slideLayout" Id="rId1"/><Relationship Target="../media/image03.png" Type="http://schemas.openxmlformats.org/officeDocument/2006/relationships/image" Id="rId4"/><Relationship Target="../media/image00.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6.xml" Type="http://schemas.openxmlformats.org/officeDocument/2006/relationships/slideLayout" Id="rId1"/><Relationship Target="../media/image02.png" Type="http://schemas.openxmlformats.org/officeDocument/2006/relationships/image" Id="rId4"/><Relationship Target="../media/image01.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8.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6.xml" Type="http://schemas.openxmlformats.org/officeDocument/2006/relationships/slideLayout" Id="rId1"/><Relationship Target="../media/image10.png" Type="http://schemas.openxmlformats.org/officeDocument/2006/relationships/image" Id="rId4"/><Relationship Target="../media/image11.jp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6.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6.xml" Type="http://schemas.openxmlformats.org/officeDocument/2006/relationships/slideLayout" Id="rId1"/><Relationship Target="http://www.biguniverse.com/readkidsbooks/read/1828/pet-tricks" Type="http://schemas.openxmlformats.org/officeDocument/2006/relationships/hyperlink" TargetMode="External" Id="rId4"/><Relationship Target="http://www.reading-rewards.com/reward-reading/RR-store.html" Type="http://schemas.openxmlformats.org/officeDocument/2006/relationships/hyperlink" TargetMode="External"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6.xml" Type="http://schemas.openxmlformats.org/officeDocument/2006/relationships/slideLayout" Id="rId1"/><Relationship Target="../media/image14.jp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2.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2.xml" Type="http://schemas.openxmlformats.org/officeDocument/2006/relationships/slideLayout" Id="rId1"/><Relationship Target="http://" Type="http://schemas.openxmlformats.org/officeDocument/2006/relationships/hyperlink" TargetMode="External" Id="rId4"/><Relationship Target="http://" Type="http://schemas.openxmlformats.org/officeDocument/2006/relationships/hyperlink" TargetMode="External" Id="rId3"/><Relationship Target="../media/image15.jpg" Type="http://schemas.openxmlformats.org/officeDocument/2006/relationships/image" Id="rId5"/></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6.xml" Type="http://schemas.openxmlformats.org/officeDocument/2006/relationships/slideLayout" Id="rId1"/><Relationship Target="http://reading.uoregon.edu/big_ideas/pa/index.php" Type="http://schemas.openxmlformats.org/officeDocument/2006/relationships/hyperlink" TargetMode="External" Id="rId4"/><Relationship Target="../media/image13.jpg" Type="http://schemas.openxmlformats.org/officeDocument/2006/relationships/image" Id="rId3"/><Relationship Target="http://reading.uoregon.edu/big_ideas/flu/index.php" Type="http://schemas.openxmlformats.org/officeDocument/2006/relationships/hyperlink" TargetMode="External" Id="rId6"/><Relationship Target="http://reading.uoregon.edu/big_ideas/au/index.php" Type="http://schemas.openxmlformats.org/officeDocument/2006/relationships/hyperlink" TargetMode="External" Id="rId5"/><Relationship Target="http://reading.uoregon.edu/big_ideas/comp/index.php" Type="http://schemas.openxmlformats.org/officeDocument/2006/relationships/hyperlink" TargetMode="External" Id="rId8"/><Relationship Target="http://reading.uoregon.edu/big_ideas/voc/index.php" Type="http://schemas.openxmlformats.org/officeDocument/2006/relationships/hyperlink" TargetMode="External" Id="rId7"/></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2.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2.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2.xml" Type="http://schemas.openxmlformats.org/officeDocument/2006/relationships/slideLayout" Id="rId1"/><Relationship Target="../media/image16.jp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2.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2.xml" Type="http://schemas.openxmlformats.org/officeDocument/2006/relationships/slideLayout" Id="rId1"/><Relationship Target="../media/image17.jpg" Type="http://schemas.openxmlformats.org/officeDocument/2006/relationships/image" Id="rId3"/></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2.xml" Type="http://schemas.openxmlformats.org/officeDocument/2006/relationships/slideLayout" Id="rId1"/><Relationship Target="../media/image19.jpg" Type="http://schemas.openxmlformats.org/officeDocument/2006/relationships/image" Id="rId3"/></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2.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6.xml" Type="http://schemas.openxmlformats.org/officeDocument/2006/relationships/slideLayout" Id="rId1"/><Relationship Target="../media/image20.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6.xml" Type="http://schemas.openxmlformats.org/officeDocument/2006/relationships/slideLayout" Id="rId1"/><Relationship Target="../media/image21.png" Type="http://schemas.openxmlformats.org/officeDocument/2006/relationships/image" Id="rId4"/><Relationship Target="../media/image22.jpg" Type="http://schemas.openxmlformats.org/officeDocument/2006/relationships/image" Id="rId3"/></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2.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2.xml" Type="http://schemas.openxmlformats.org/officeDocument/2006/relationships/slideLayout" Id="rId1"/><Relationship Target="../media/image24.jpg" Type="http://schemas.openxmlformats.org/officeDocument/2006/relationships/image" Id="rId3"/></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6.xml" Type="http://schemas.openxmlformats.org/officeDocument/2006/relationships/slideLayout" Id="rId1"/><Relationship Target="../media/image26.png" Type="http://schemas.openxmlformats.org/officeDocument/2006/relationships/image" Id="rId4"/><Relationship Target="../media/image23.jpg" Type="http://schemas.openxmlformats.org/officeDocument/2006/relationships/image" Id="rId3"/></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2.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2.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2.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2.xml" Type="http://schemas.openxmlformats.org/officeDocument/2006/relationships/slideLayout" Id="rId1"/></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2.xml" Type="http://schemas.openxmlformats.org/officeDocument/2006/relationships/slideLayout" Id="rId1"/></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6.xml" Type="http://schemas.openxmlformats.org/officeDocument/2006/relationships/slideLayout" Id="rId1"/><Relationship Target="../media/image28.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2.xml" Type="http://schemas.openxmlformats.org/officeDocument/2006/relationships/slideLayout" Id="rId1"/></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2.xml" Type="http://schemas.openxmlformats.org/officeDocument/2006/relationships/slideLayout" Id="rId1"/></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6.xml" Type="http://schemas.openxmlformats.org/officeDocument/2006/relationships/slideLayout" Id="rId1"/><Relationship Target="../media/image25.jpg" Type="http://schemas.openxmlformats.org/officeDocument/2006/relationships/image" Id="rId3"/></Relationships>
</file>

<file path=ppt/slides/_rels/slide53.xml.rels><?xml version="1.0" encoding="UTF-8" standalone="yes"?><Relationships xmlns="http://schemas.openxmlformats.org/package/2006/relationships"><Relationship Target="https://itunes.apple.com/us/app/read2go/id425585903?mt=8" Type="http://schemas.openxmlformats.org/officeDocument/2006/relationships/hyperlink" TargetMode="External" Id="rId14"/><Relationship Target="../notesSlides/notesSlide53.xml" Type="http://schemas.openxmlformats.org/officeDocument/2006/relationships/notesSlide" Id="rId2"/><Relationship Target="http://www.soundhound.com/" Type="http://schemas.openxmlformats.org/officeDocument/2006/relationships/hyperlink" TargetMode="External" Id="rId12"/><Relationship Target="https://itunes.apple.com/us/app/read2go/id425585903?mt=8" Type="http://schemas.openxmlformats.org/officeDocument/2006/relationships/hyperlink" TargetMode="External" Id="rId13"/><Relationship Target="../slideLayouts/slideLayout6.xml" Type="http://schemas.openxmlformats.org/officeDocument/2006/relationships/slideLayout" Id="rId1"/><Relationship Target="https://itunes.apple.com/us/app/learning-ally-audio/id418888450?mt=8" Type="http://schemas.openxmlformats.org/officeDocument/2006/relationships/hyperlink" TargetMode="External" Id="rId4"/><Relationship Target="https://itunes.apple.com/us/app/clarospeak-us/id520496243?mt=8" Type="http://schemas.openxmlformats.org/officeDocument/2006/relationships/hyperlink" TargetMode="External" Id="rId10"/><Relationship Target="../media/image27.jpg" Type="http://schemas.openxmlformats.org/officeDocument/2006/relationships/image" Id="rId3"/><Relationship Target="http://www.overdrive.com/software/omc/" Type="http://schemas.openxmlformats.org/officeDocument/2006/relationships/hyperlink" TargetMode="External" Id="rId11"/><Relationship Target="http://www.tunewiki.com/apps" Type="http://schemas.openxmlformats.org/officeDocument/2006/relationships/hyperlink" TargetMode="External" Id="rId9"/><Relationship Target="https://itunes.apple.com/us/app/howjsay-pronunciation-dictionary/id333252081?mt=8" Type="http://schemas.openxmlformats.org/officeDocument/2006/relationships/hyperlink" TargetMode="External" Id="rId6"/><Relationship Target="https://itunes.apple.com/us/app/ibooks/id364709193?mt=8" Type="http://schemas.openxmlformats.org/officeDocument/2006/relationships/hyperlink" TargetMode="External" Id="rId5"/><Relationship Target="https://itunes.apple.com/us/app/zoomreader/id414117816?mt=8" Type="http://schemas.openxmlformats.org/officeDocument/2006/relationships/hyperlink" TargetMode="External" Id="rId8"/><Relationship Target="https://itunes.apple.com/us/app/kindle-read-books-ebooks-magazines/id302584613?mt=8" Type="http://schemas.openxmlformats.org/officeDocument/2006/relationships/hyperlink" TargetMode="External" Id="rId7"/></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2.xml" Type="http://schemas.openxmlformats.org/officeDocument/2006/relationships/slideLayout" Id="rId1"/><Relationship Target="http://www.ode.state.or.us/teachlearn/subjects/elarts/reading/curriculum/helpingnonreaders.pdf" Type="http://schemas.openxmlformats.org/officeDocument/2006/relationships/hyperlink" TargetMode="External" Id="rId4"/><Relationship Target="http://www.ncld.org/students-disabilities/assistive-technology-education/apps-students-ld-dyslexia-reading-difficulties" Type="http://schemas.openxmlformats.org/officeDocument/2006/relationships/hyperlink" TargetMode="External" Id="rId3"/><Relationship Target="http://readoregon.org/rdg_resources.htm#lit" Type="http://schemas.openxmlformats.org/officeDocument/2006/relationships/hyperlink" TargetMode="External" Id="rId5"/></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6.xml" Type="http://schemas.openxmlformats.org/officeDocument/2006/relationships/slideLayout" Id="rId1"/><Relationship Target="http://stats.lib.pdx.edu.proxy.lib.pdx.edu/proxy.php?url=http://search.ebscohost.com.proxy.lib.pdx.edu/login.aspx?direct=true&amp;db=tfh&amp;AN=67310790&amp;site=ehost-live" Type="http://schemas.openxmlformats.org/officeDocument/2006/relationships/hyperlink" TargetMode="External" Id="rId4"/><Relationship Target="http://stats.lib.pdx.edu.proxy.lib.pdx.edu/proxy.php?url=http://search.ebscohost.com.proxy.lib.pdx.edu/login.aspx?direct=true&amp;db=tfh&amp;AN=67310790&amp;site=ehost-live" Type="http://schemas.openxmlformats.org/officeDocument/2006/relationships/hyperlink" TargetMode="External" Id="rId3"/></Relationships>
</file>

<file path=ppt/slides/_rels/slide56.xml.rels><?xml version="1.0" encoding="UTF-8" standalone="yes"?><Relationships xmlns="http://schemas.openxmlformats.org/package/2006/relationships"><Relationship Target="../notesSlides/notesSlide56.xml" Type="http://schemas.openxmlformats.org/officeDocument/2006/relationships/notesSlide" Id="rId2"/><Relationship Target="../slideLayouts/slideLayout6.xml" Type="http://schemas.openxmlformats.org/officeDocument/2006/relationships/slideLayout" Id="rId1"/><Relationship Target="http://www.ncld.org/students-disabilities/assistive-technology-education/apps-students-ld-dyslexia-reading-difficulties" Type="http://schemas.openxmlformats.org/officeDocument/2006/relationships/hyperlink" TargetMode="External" Id="rId4"/><Relationship Target="http://www.ncld.org/students-disabilities/assistive-technology-education/apps-students-ld-dyslexia-reading-difficulties" Type="http://schemas.openxmlformats.org/officeDocument/2006/relationships/hyperlink" TargetMode="External" Id="rId3"/><Relationship Target="http://www.ncld.org/students-disabilities/assistive-technology-education/apps-students-ld-dyslexia-reading-difficulties" Type="http://schemas.openxmlformats.org/officeDocument/2006/relationships/hyperlink" TargetMode="External" Id="rId5"/></Relationships>
</file>

<file path=ppt/slides/_rels/slide57.xml.rels><?xml version="1.0" encoding="UTF-8" standalone="yes"?><Relationships xmlns="http://schemas.openxmlformats.org/package/2006/relationships"><Relationship Target="../notesSlides/notesSlide57.xml" Type="http://schemas.openxmlformats.org/officeDocument/2006/relationships/notesSlide" Id="rId2"/><Relationship Target="../slideLayouts/slideLayout6.xml" Type="http://schemas.openxmlformats.org/officeDocument/2006/relationships/slideLayout" Id="rId1"/></Relationships>
</file>

<file path=ppt/slides/_rels/slide58.xml.rels><?xml version="1.0" encoding="UTF-8" standalone="yes"?><Relationships xmlns="http://schemas.openxmlformats.org/package/2006/relationships"><Relationship Target="../notesSlides/notesSlide58.xml" Type="http://schemas.openxmlformats.org/officeDocument/2006/relationships/notesSlide" Id="rId2"/><Relationship Target="../slideLayouts/slideLayout6.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6.xml" Type="http://schemas.openxmlformats.org/officeDocument/2006/relationships/slideLayout" Id="rId1"/><Relationship Target="../media/image04.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6.xml" Type="http://schemas.openxmlformats.org/officeDocument/2006/relationships/slideLayout" Id="rId1"/><Relationship Target="../media/image06.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4"/>
          <a:stretch>
            <a:fillRect/>
          </a:stretch>
        </a:blipFill>
      </p:bgPr>
    </p:bg>
    <p:spTree>
      <p:nvGrpSpPr>
        <p:cNvPr id="32" name="Shape 32"/>
        <p:cNvGrpSpPr/>
        <p:nvPr/>
      </p:nvGrpSpPr>
      <p:grpSpPr>
        <a:xfrm>
          <a:off y="0" x="0"/>
          <a:ext cy="0" cx="0"/>
          <a:chOff y="0" x="0"/>
          <a:chExt cy="0" cx="0"/>
        </a:xfrm>
      </p:grpSpPr>
      <p:sp>
        <p:nvSpPr>
          <p:cNvPr id="33" name="Shape 33"/>
          <p:cNvSpPr txBox="1"/>
          <p:nvPr/>
        </p:nvSpPr>
        <p:spPr>
          <a:xfrm>
            <a:off y="6241075" x="258250"/>
            <a:ext cy="430500" cx="8746200"/>
          </a:xfrm>
          <a:prstGeom prst="rect">
            <a:avLst/>
          </a:prstGeom>
          <a:solidFill>
            <a:schemeClr val="accent1"/>
          </a:solidFill>
        </p:spPr>
        <p:txBody>
          <a:bodyPr bIns="91425" rIns="91425" lIns="91425" tIns="91425" anchor="t" anchorCtr="0">
            <a:noAutofit/>
          </a:bodyPr>
          <a:lstStyle/>
          <a:p>
            <a:pPr>
              <a:spcBef>
                <a:spcPts val="0"/>
              </a:spcBef>
              <a:buNone/>
            </a:pPr>
            <a:r>
              <a:rPr sz="1800" lang="en">
                <a:solidFill>
                  <a:schemeClr val="lt1"/>
                </a:solidFill>
              </a:rPr>
              <a:t>Amber Anderson   Kristin Lasher   Kimberly Long   Jorge Meza    </a:t>
            </a:r>
            <a:r>
              <a:rPr sz="1800" lang="en"/>
              <a:t>October 24, 2013</a:t>
            </a:r>
          </a:p>
        </p:txBody>
      </p:sp>
      <p:sp>
        <p:nvSpPr>
          <p:cNvPr id="34" name="Shape 34"/>
          <p:cNvSpPr txBox="1"/>
          <p:nvPr/>
        </p:nvSpPr>
        <p:spPr>
          <a:xfrm>
            <a:off y="4229025" x="292150"/>
            <a:ext cy="1674299" cx="8678400"/>
          </a:xfrm>
          <a:prstGeom prst="rect">
            <a:avLst/>
          </a:prstGeom>
          <a:solidFill>
            <a:srgbClr val="000000"/>
          </a:solidFill>
          <a:ln w="9525" cap="flat">
            <a:solidFill>
              <a:srgbClr val="000000"/>
            </a:solidFill>
            <a:prstDash val="solid"/>
            <a:round/>
            <a:headEnd w="med" len="med" type="none"/>
            <a:tailEnd w="med" len="med" type="none"/>
          </a:ln>
        </p:spPr>
        <p:txBody>
          <a:bodyPr bIns="91425" rIns="91425" lIns="91425" tIns="91425" anchor="t" anchorCtr="0">
            <a:noAutofit/>
          </a:bodyPr>
          <a:lstStyle/>
          <a:p>
            <a:pPr algn="ctr" rtl="0" lvl="0">
              <a:spcBef>
                <a:spcPts val="0"/>
              </a:spcBef>
              <a:buNone/>
            </a:pPr>
            <a:r>
              <a:rPr sz="3600" lang="en">
                <a:solidFill>
                  <a:schemeClr val="lt1"/>
                </a:solidFill>
              </a:rPr>
              <a:t>Building a Community of Readers:  </a:t>
            </a:r>
          </a:p>
          <a:p>
            <a:pPr algn="ctr" rtl="0" lvl="0">
              <a:spcBef>
                <a:spcPts val="0"/>
              </a:spcBef>
              <a:buNone/>
            </a:pPr>
            <a:r>
              <a:rPr sz="3600" lang="en">
                <a:solidFill>
                  <a:schemeClr val="lt1"/>
                </a:solidFill>
              </a:rPr>
              <a:t>Best Practices in K-8 Literacy Instruction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“30 million word gap by age 3”</a:t>
            </a:r>
          </a:p>
        </p:txBody>
      </p:sp>
      <p:sp>
        <p:nvSpPr>
          <p:cNvPr id="92" name="Shape 9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sz="2400" lang="en"/>
              <a:t>Using the data from their study of family talk patterns in the home in “professional”, “working-class”, and “welfare” homes, Hart and Risely (2003) extrapolated the following differences in language exposure of the average child in poverty versus the average child in a professional home:</a:t>
            </a:r>
          </a:p>
          <a:p>
            <a:pPr rtl="0" lvl="0" indent="-381000" marL="457200">
              <a:spcBef>
                <a:spcPts val="0"/>
              </a:spcBef>
              <a:buClr>
                <a:schemeClr val="dk1"/>
              </a:buClr>
              <a:buSzPct val="100000"/>
              <a:buFont typeface="Arial"/>
              <a:buChar char="●"/>
            </a:pPr>
            <a:r>
              <a:rPr sz="2400" lang="en"/>
              <a:t>30 million fewer words heard by age 3;</a:t>
            </a:r>
          </a:p>
          <a:p>
            <a:pPr rtl="0" lvl="0" indent="-381000" marL="457200">
              <a:spcBef>
                <a:spcPts val="0"/>
              </a:spcBef>
              <a:buClr>
                <a:schemeClr val="dk1"/>
              </a:buClr>
              <a:buSzPct val="100000"/>
              <a:buFont typeface="Arial"/>
              <a:buChar char="●"/>
            </a:pPr>
            <a:r>
              <a:rPr sz="2400" lang="en"/>
              <a:t>Half as many words heard per hour;</a:t>
            </a:r>
          </a:p>
          <a:p>
            <a:pPr rtl="0" lvl="0" indent="-381000" marL="457200">
              <a:spcBef>
                <a:spcPts val="0"/>
              </a:spcBef>
              <a:buClr>
                <a:schemeClr val="dk1"/>
              </a:buClr>
              <a:buSzPct val="100000"/>
              <a:buFont typeface="Arial"/>
              <a:buChar char="●"/>
            </a:pPr>
            <a:r>
              <a:rPr sz="2400" lang="en"/>
              <a:t>1 encouragement to 2 discouragements </a:t>
            </a:r>
          </a:p>
          <a:p>
            <a:pPr rtl="0" lvl="0">
              <a:spcBef>
                <a:spcPts val="0"/>
              </a:spcBef>
              <a:buNone/>
            </a:pPr>
            <a:r>
              <a:rPr sz="2400" lang="en"/>
              <a:t>      (vs. 6 encouragements to 1 discouragements)</a:t>
            </a:r>
          </a:p>
          <a:p>
            <a:pPr rtl="0" lvl="0">
              <a:spcBef>
                <a:spcPts val="0"/>
              </a:spcBef>
              <a:buNone/>
            </a:pPr>
            <a:r>
              <a:t/>
            </a:r>
            <a:endParaRPr sz="2400"/>
          </a:p>
          <a:p>
            <a:pPr rtl="0" lvl="0">
              <a:spcBef>
                <a:spcPts val="0"/>
              </a:spcBef>
              <a:buNone/>
            </a:pPr>
            <a:r>
              <a:rPr sz="2400" lang="en"/>
              <a:t>The LENA study (Gilkerson &amp; Richards, 2008) supported the Hart and Risely results </a:t>
            </a:r>
          </a:p>
          <a:p>
            <a:pPr>
              <a:spcBef>
                <a:spcPts val="0"/>
              </a:spcBef>
              <a:buNone/>
            </a:pPr>
            <a:r>
              <a:t/>
            </a:r>
            <a:endParaRPr sz="2400"/>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96" name="Shape 96"/>
        <p:cNvGrpSpPr/>
        <p:nvPr/>
      </p:nvGrpSpPr>
      <p:grpSpPr>
        <a:xfrm>
          <a:off y="0" x="0"/>
          <a:ext cy="0" cx="0"/>
          <a:chOff y="0" x="0"/>
          <a:chExt cy="0" cx="0"/>
        </a:xfrm>
      </p:grpSpPr>
      <p:pic>
        <p:nvPicPr>
          <p:cNvPr id="97" name="Shape 97"/>
          <p:cNvPicPr preferRelativeResize="0"/>
          <p:nvPr/>
        </p:nvPicPr>
        <p:blipFill>
          <a:blip r:embed="rId4"/>
          <a:stretch>
            <a:fillRect/>
          </a:stretch>
        </p:blipFill>
        <p:spPr>
          <a:xfrm>
            <a:off y="558125" x="1052825"/>
            <a:ext cy="5498449" cx="6657124"/>
          </a:xfrm>
          <a:prstGeom prst="rect">
            <a:avLst/>
          </a:prstGeom>
        </p:spPr>
      </p:pic>
      <p:sp>
        <p:nvSpPr>
          <p:cNvPr id="98" name="Shape 98"/>
          <p:cNvSpPr txBox="1"/>
          <p:nvPr/>
        </p:nvSpPr>
        <p:spPr>
          <a:xfrm>
            <a:off y="6056575" x="1052825"/>
            <a:ext cy="461999" cx="6657000"/>
          </a:xfrm>
          <a:prstGeom prst="rect">
            <a:avLst/>
          </a:prstGeom>
          <a:solidFill>
            <a:schemeClr val="lt1"/>
          </a:solidFill>
        </p:spPr>
        <p:txBody>
          <a:bodyPr bIns="91425" rIns="91425" lIns="91425" tIns="91425" anchor="t" anchorCtr="0">
            <a:noAutofit/>
          </a:bodyPr>
          <a:lstStyle/>
          <a:p>
            <a:pPr algn="r" rtl="0" lvl="0">
              <a:spcBef>
                <a:spcPts val="0"/>
              </a:spcBef>
              <a:buNone/>
            </a:pPr>
            <a:r>
              <a:rPr lang="en"/>
              <a:t>(Gilkerson &amp; Richards, 2008)</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fade">
                                      <p:cBhvr>
                                        <p:cTn dur="1000"/>
                                        <p:tgtEl>
                                          <p:spTgt spid="97"/>
                                        </p:tgtEl>
                                      </p:cBhvr>
                                    </p:animEffect>
                                  </p:childTnLst>
                                </p:cTn>
                              </p:par>
                              <p:par>
                                <p:cTn presetID="10" fill="hold" presetSubtype="0" presetClass="entr" nodeType="with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fade">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p:nvPr/>
        </p:nvSpPr>
        <p:spPr>
          <a:xfrm>
            <a:off y="1518975" x="15050"/>
            <a:ext cy="5339100" cx="4421699"/>
          </a:xfrm>
          <a:prstGeom prst="rect">
            <a:avLst/>
          </a:prstGeom>
          <a:solidFill>
            <a:schemeClr val="accent1"/>
          </a:solidFill>
          <a:ln w="19050" cap="flat">
            <a:solidFill>
              <a:schemeClr val="accen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104" name="Shape 10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Access to High Quality Learning Experiences</a:t>
            </a:r>
          </a:p>
        </p:txBody>
      </p:sp>
      <p:sp>
        <p:nvSpPr>
          <p:cNvPr id="105" name="Shape 105"/>
          <p:cNvSpPr txBox="1"/>
          <p:nvPr>
            <p:ph idx="1" type="body"/>
          </p:nvPr>
        </p:nvSpPr>
        <p:spPr>
          <a:xfrm>
            <a:off y="1580625" x="4538700"/>
            <a:ext cy="5215800" cx="4605299"/>
          </a:xfrm>
          <a:prstGeom prst="rect">
            <a:avLst/>
          </a:prstGeom>
        </p:spPr>
        <p:txBody>
          <a:bodyPr bIns="91425" rIns="91425" lIns="91425" tIns="91425" anchor="t" anchorCtr="0">
            <a:noAutofit/>
          </a:bodyPr>
          <a:lstStyle/>
          <a:p>
            <a:pPr rtl="0" lvl="0">
              <a:spcBef>
                <a:spcPts val="0"/>
              </a:spcBef>
              <a:buNone/>
            </a:pPr>
            <a:r>
              <a:rPr sz="2400" lang="en">
                <a:latin typeface="Verdana"/>
                <a:ea typeface="Verdana"/>
                <a:cs typeface="Verdana"/>
                <a:sym typeface="Verdana"/>
              </a:rPr>
              <a:t>Magnuson and Waldfogel (2006) asserted while incremental increases in preschool access would do little “substantial increases in Hispanic and black children's enrollment in preschool, alone or in combination with increases in preschool quality, have the potential to decrease school readiness gaps.”</a:t>
            </a:r>
          </a:p>
          <a:p>
            <a:pPr rtl="0" lvl="0">
              <a:spcBef>
                <a:spcPts val="0"/>
              </a:spcBef>
              <a:buNone/>
            </a:pPr>
            <a:r>
              <a:t/>
            </a:r>
            <a:endParaRPr sz="1000">
              <a:latin typeface="Verdana"/>
              <a:ea typeface="Verdana"/>
              <a:cs typeface="Verdana"/>
              <a:sym typeface="Verdana"/>
            </a:endParaRPr>
          </a:p>
          <a:p>
            <a:pPr algn="r">
              <a:spcBef>
                <a:spcPts val="0"/>
              </a:spcBef>
              <a:buNone/>
            </a:pPr>
            <a:r>
              <a:rPr sz="1800" lang="en"/>
              <a:t>(Magnuson &amp;  Waldfogel, 2006)</a:t>
            </a:r>
          </a:p>
        </p:txBody>
      </p:sp>
      <p:sp>
        <p:nvSpPr>
          <p:cNvPr id="106" name="Shape 106"/>
          <p:cNvSpPr txBox="1"/>
          <p:nvPr/>
        </p:nvSpPr>
        <p:spPr>
          <a:xfrm>
            <a:off y="1843325" x="278250"/>
            <a:ext cy="4819800" cx="3992400"/>
          </a:xfrm>
          <a:prstGeom prst="rect">
            <a:avLst/>
          </a:prstGeom>
        </p:spPr>
        <p:txBody>
          <a:bodyPr bIns="91425" rIns="91425" lIns="91425" tIns="91425" anchor="ctr" anchorCtr="0">
            <a:noAutofit/>
          </a:bodyPr>
          <a:lstStyle/>
          <a:p>
            <a:pPr rtl="0" lvl="0" indent="-342900" marL="457200">
              <a:spcBef>
                <a:spcPts val="600"/>
              </a:spcBef>
              <a:buClr>
                <a:schemeClr val="lt1"/>
              </a:buClr>
              <a:buSzPct val="100000"/>
              <a:buFont typeface="Verdana"/>
              <a:buChar char="●"/>
            </a:pPr>
            <a:r>
              <a:rPr sz="1800" lang="en">
                <a:solidFill>
                  <a:schemeClr val="lt1"/>
                </a:solidFill>
                <a:latin typeface="Verdana"/>
                <a:ea typeface="Verdana"/>
                <a:cs typeface="Verdana"/>
                <a:sym typeface="Verdana"/>
              </a:rPr>
              <a:t>Black children are more likely to attend preschool than white children, but may experience lower-quality care. </a:t>
            </a:r>
          </a:p>
          <a:p>
            <a:pPr rtl="0" lvl="0" indent="-342900" marL="457200">
              <a:spcBef>
                <a:spcPts val="600"/>
              </a:spcBef>
              <a:buClr>
                <a:schemeClr val="lt1"/>
              </a:buClr>
              <a:buSzPct val="100000"/>
              <a:buFont typeface="Verdana"/>
              <a:buChar char="●"/>
            </a:pPr>
            <a:r>
              <a:rPr sz="1800" lang="en">
                <a:solidFill>
                  <a:schemeClr val="lt1"/>
                </a:solidFill>
                <a:latin typeface="Verdana"/>
                <a:ea typeface="Verdana"/>
                <a:cs typeface="Verdana"/>
                <a:sym typeface="Verdana"/>
              </a:rPr>
              <a:t>Hispanic children are much less likely than white children to attend preschool (as of 2006).</a:t>
            </a:r>
          </a:p>
          <a:p>
            <a:pPr rtl="0" lvl="0" indent="-342900" marL="457200">
              <a:spcBef>
                <a:spcPts val="600"/>
              </a:spcBef>
              <a:buClr>
                <a:schemeClr val="lt1"/>
              </a:buClr>
              <a:buSzPct val="100000"/>
              <a:buFont typeface="Verdana"/>
              <a:buChar char="●"/>
            </a:pPr>
            <a:r>
              <a:rPr sz="1800" lang="en">
                <a:solidFill>
                  <a:schemeClr val="lt1"/>
                </a:solidFill>
                <a:latin typeface="Verdana"/>
                <a:ea typeface="Verdana"/>
                <a:cs typeface="Verdana"/>
                <a:sym typeface="Verdana"/>
              </a:rPr>
              <a:t>Black and Hispanic children are more likely than white children to attend Head Start.</a:t>
            </a:r>
          </a:p>
          <a:p>
            <a:pPr rtl="0" lvl="0" indent="-342900" marL="457200">
              <a:spcBef>
                <a:spcPts val="600"/>
              </a:spcBef>
              <a:buClr>
                <a:schemeClr val="lt1"/>
              </a:buClr>
              <a:buSzPct val="100000"/>
              <a:buFont typeface="Verdana"/>
              <a:buChar char="●"/>
            </a:pPr>
            <a:r>
              <a:rPr sz="1800" lang="en">
                <a:solidFill>
                  <a:schemeClr val="lt1"/>
                </a:solidFill>
                <a:latin typeface="Verdana"/>
                <a:ea typeface="Verdana"/>
                <a:cs typeface="Verdana"/>
                <a:sym typeface="Verdana"/>
              </a:rPr>
              <a:t>White children are more likely to attend private prekindergarten programs.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10" name="Shape 110"/>
        <p:cNvGrpSpPr/>
        <p:nvPr/>
      </p:nvGrpSpPr>
      <p:grpSpPr>
        <a:xfrm>
          <a:off y="0" x="0"/>
          <a:ext cy="0" cx="0"/>
          <a:chOff y="0" x="0"/>
          <a:chExt cy="0" cx="0"/>
        </a:xfrm>
      </p:grpSpPr>
      <p:pic>
        <p:nvPicPr>
          <p:cNvPr id="111" name="Shape 111"/>
          <p:cNvPicPr preferRelativeResize="0"/>
          <p:nvPr/>
        </p:nvPicPr>
        <p:blipFill>
          <a:blip r:embed="rId4"/>
          <a:stretch>
            <a:fillRect/>
          </a:stretch>
        </p:blipFill>
        <p:spPr>
          <a:xfrm>
            <a:off y="202000" x="1808350"/>
            <a:ext cy="6525475" cx="5416000"/>
          </a:xfrm>
          <a:prstGeom prst="rect">
            <a:avLst/>
          </a:prstGeom>
        </p:spPr>
      </p:pic>
      <p:sp>
        <p:nvSpPr>
          <p:cNvPr id="112" name="Shape 112"/>
          <p:cNvSpPr txBox="1"/>
          <p:nvPr/>
        </p:nvSpPr>
        <p:spPr>
          <a:xfrm>
            <a:off y="4857750" x="2316150"/>
            <a:ext cy="1353600" cx="4511700"/>
          </a:xfrm>
          <a:prstGeom prst="rect">
            <a:avLst/>
          </a:prstGeom>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n"/>
              <a:t>Higher percentage of Black children</a:t>
            </a:r>
          </a:p>
          <a:p>
            <a:pPr rtl="0" lvl="0" indent="-317500" marL="457200">
              <a:spcBef>
                <a:spcPts val="0"/>
              </a:spcBef>
              <a:buClr>
                <a:srgbClr val="000000"/>
              </a:buClr>
              <a:buSzPct val="100000"/>
              <a:buFont typeface="Arial"/>
              <a:buChar char="●"/>
            </a:pPr>
            <a:r>
              <a:rPr lang="en"/>
              <a:t>Percentage of Latino children increasing </a:t>
            </a:r>
          </a:p>
          <a:p>
            <a:pPr rtl="0" lvl="0" indent="-317500" marL="457200">
              <a:spcBef>
                <a:spcPts val="0"/>
              </a:spcBef>
              <a:buClr>
                <a:srgbClr val="000000"/>
              </a:buClr>
              <a:buSzPct val="100000"/>
              <a:buFont typeface="Arial"/>
              <a:buChar char="●"/>
            </a:pPr>
            <a:r>
              <a:rPr lang="en"/>
              <a:t>Head Start - Federally regulated, recent changes in teacher qualifications</a:t>
            </a:r>
          </a:p>
          <a:p>
            <a:pPr lvl="0" indent="-317500" marL="457200">
              <a:spcBef>
                <a:spcPts val="0"/>
              </a:spcBef>
              <a:buClr>
                <a:srgbClr val="000000"/>
              </a:buClr>
              <a:buSzPct val="100000"/>
              <a:buFont typeface="Arial"/>
              <a:buChar char="●"/>
            </a:pPr>
            <a:r>
              <a:rPr lang="en"/>
              <a:t>Subsidized childcare - quality varies considerably </a:t>
            </a:r>
          </a:p>
        </p:txBody>
      </p:sp>
      <p:sp>
        <p:nvSpPr>
          <p:cNvPr id="113" name="Shape 113"/>
          <p:cNvSpPr txBox="1"/>
          <p:nvPr/>
        </p:nvSpPr>
        <p:spPr>
          <a:xfrm>
            <a:off y="889350" x="2453425"/>
            <a:ext cy="1180500" cx="4511700"/>
          </a:xfrm>
          <a:prstGeom prst="rect">
            <a:avLst/>
          </a:prstGeom>
        </p:spPr>
        <p:txBody>
          <a:bodyPr bIns="91425" rIns="91425" lIns="91425" tIns="91425" anchor="t" anchorCtr="0">
            <a:noAutofit/>
          </a:bodyPr>
          <a:lstStyle/>
          <a:p>
            <a:pPr rtl="0" lvl="0" indent="-317500" marL="457200">
              <a:spcBef>
                <a:spcPts val="0"/>
              </a:spcBef>
              <a:buClr>
                <a:srgbClr val="000000"/>
              </a:buClr>
              <a:buSzPct val="100000"/>
              <a:buFont typeface="Arial"/>
              <a:buChar char="●"/>
            </a:pPr>
            <a:r>
              <a:rPr lang="en"/>
              <a:t>Higher percentage of White children</a:t>
            </a:r>
          </a:p>
          <a:p>
            <a:pPr rtl="0" lvl="0" indent="-317500" marL="457200">
              <a:spcBef>
                <a:spcPts val="0"/>
              </a:spcBef>
              <a:buClr>
                <a:srgbClr val="000000"/>
              </a:buClr>
              <a:buSzPct val="100000"/>
              <a:buFont typeface="Arial"/>
              <a:buChar char="●"/>
            </a:pPr>
            <a:r>
              <a:rPr lang="en"/>
              <a:t>Quality varies considerably</a:t>
            </a:r>
          </a:p>
          <a:p>
            <a:pPr rtl="0" lvl="0" indent="-317500" marL="457200">
              <a:spcBef>
                <a:spcPts val="0"/>
              </a:spcBef>
              <a:buClr>
                <a:srgbClr val="000000"/>
              </a:buClr>
              <a:buSzPct val="100000"/>
              <a:buFont typeface="Arial"/>
              <a:buChar char="●"/>
            </a:pPr>
            <a:r>
              <a:rPr lang="en"/>
              <a:t>Little oversight</a:t>
            </a:r>
          </a:p>
          <a:p>
            <a:pPr rtl="0" lvl="0" indent="-317500" marL="457200">
              <a:spcBef>
                <a:spcPts val="0"/>
              </a:spcBef>
              <a:buClr>
                <a:srgbClr val="000000"/>
              </a:buClr>
              <a:buSzPct val="100000"/>
              <a:buFont typeface="Arial"/>
              <a:buChar char="●"/>
            </a:pPr>
            <a:r>
              <a:rPr lang="en"/>
              <a:t>Many program models</a:t>
            </a:r>
          </a:p>
          <a:p>
            <a:pPr rtl="0" lvl="0" indent="-317500" marL="457200">
              <a:spcBef>
                <a:spcPts val="0"/>
              </a:spcBef>
              <a:buClr>
                <a:srgbClr val="000000"/>
              </a:buClr>
              <a:buSzPct val="100000"/>
              <a:buFont typeface="Arial"/>
              <a:buChar char="●"/>
            </a:pPr>
            <a:r>
              <a:rPr lang="en"/>
              <a:t>Academic benefits less studied</a:t>
            </a:r>
          </a:p>
        </p:txBody>
      </p:sp>
      <p:sp>
        <p:nvSpPr>
          <p:cNvPr id="114" name="Shape 114"/>
          <p:cNvSpPr/>
          <p:nvPr/>
        </p:nvSpPr>
        <p:spPr>
          <a:xfrm>
            <a:off y="2724450" x="1188125"/>
            <a:ext cy="1696799" cx="6436800"/>
          </a:xfrm>
          <a:prstGeom prst="ellipse">
            <a:avLst/>
          </a:prstGeom>
          <a:noFill/>
          <a:ln w="76200" cap="flat">
            <a:solidFill>
              <a:srgbClr val="FF0000"/>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1000"/>
                                        <p:tgtEl>
                                          <p:spTgt spid="111"/>
                                        </p:tgtEl>
                                      </p:cBhvr>
                                    </p:animEffect>
                                  </p:childTnLst>
                                </p:cTn>
                              </p:par>
                              <p:par>
                                <p:cTn presetID="10" fill="hold" presetSubtype="0" presetClass="entr" nodeType="withEffect">
                                  <p:stCondLst>
                                    <p:cond delay="0"/>
                                  </p:stCondLst>
                                  <p:childTnLst>
                                    <p:set>
                                      <p:cBhvr>
                                        <p:cTn dur="1" fill="hold">
                                          <p:stCondLst>
                                            <p:cond delay="0"/>
                                          </p:stCondLst>
                                        </p:cTn>
                                        <p:tgtEl>
                                          <p:spTgt spid="113"/>
                                        </p:tgtEl>
                                        <p:attrNameLst>
                                          <p:attrName>style.visibility</p:attrName>
                                        </p:attrNameLst>
                                      </p:cBhvr>
                                      <p:to>
                                        <p:strVal val="visible"/>
                                      </p:to>
                                    </p:set>
                                    <p:animEffect transition="in" filter="fade">
                                      <p:cBhvr>
                                        <p:cTn dur="1000"/>
                                        <p:tgtEl>
                                          <p:spTgt spid="113"/>
                                        </p:tgtEl>
                                      </p:cBhvr>
                                    </p:animEffect>
                                  </p:childTnLst>
                                </p:cTn>
                              </p:par>
                              <p:par>
                                <p:cTn presetID="10" fill="hold" presetSubtype="0" presetClass="entr" nodeType="withEffect">
                                  <p:stCondLst>
                                    <p:cond delay="0"/>
                                  </p:stCondLst>
                                  <p:childTnLst>
                                    <p:set>
                                      <p:cBhvr>
                                        <p:cTn dur="1" fill="hold">
                                          <p:stCondLst>
                                            <p:cond delay="0"/>
                                          </p:stCondLst>
                                        </p:cTn>
                                        <p:tgtEl>
                                          <p:spTgt spid="112"/>
                                        </p:tgtEl>
                                        <p:attrNameLst>
                                          <p:attrName>style.visibility</p:attrName>
                                        </p:attrNameLst>
                                      </p:cBhvr>
                                      <p:to>
                                        <p:strVal val="visible"/>
                                      </p:to>
                                    </p:set>
                                    <p:animEffect transition="in" filter="fade">
                                      <p:cBhvr>
                                        <p:cTn dur="1000"/>
                                        <p:tgtEl>
                                          <p:spTgt spid="11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14"/>
                                        </p:tgtEl>
                                        <p:attrNameLst>
                                          <p:attrName>style.visibility</p:attrName>
                                        </p:attrNameLst>
                                      </p:cBhvr>
                                      <p:to>
                                        <p:strVal val="visible"/>
                                      </p:to>
                                    </p:set>
                                    <p:animEffect transition="in" filter="fade">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What can schools do?</a:t>
            </a:r>
          </a:p>
        </p:txBody>
      </p:sp>
      <p:sp>
        <p:nvSpPr>
          <p:cNvPr id="120" name="Shape 12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n"/>
              <a:t>Familiarize yourself with the early childhood resources in your area.</a:t>
            </a:r>
          </a:p>
          <a:p>
            <a:pPr rtl="0" lvl="0" indent="-381000" marL="457200">
              <a:spcBef>
                <a:spcPts val="0"/>
              </a:spcBef>
              <a:buClr>
                <a:schemeClr val="dk1"/>
              </a:buClr>
              <a:buSzPct val="100000"/>
              <a:buFont typeface="Arial"/>
              <a:buChar char="●"/>
            </a:pPr>
            <a:r>
              <a:rPr sz="2400" lang="en"/>
              <a:t>Library (storytimes, reading incentive programs)</a:t>
            </a:r>
          </a:p>
          <a:p>
            <a:pPr rtl="0" lvl="0" indent="-381000" marL="457200">
              <a:spcBef>
                <a:spcPts val="0"/>
              </a:spcBef>
              <a:buClr>
                <a:schemeClr val="dk1"/>
              </a:buClr>
              <a:buSzPct val="100000"/>
              <a:buFont typeface="Arial"/>
              <a:buChar char="●"/>
            </a:pPr>
            <a:r>
              <a:rPr sz="2400" lang="en"/>
              <a:t>Home visiting programs</a:t>
            </a:r>
          </a:p>
          <a:p>
            <a:pPr rtl="0" lvl="0" indent="-381000" marL="457200">
              <a:spcBef>
                <a:spcPts val="0"/>
              </a:spcBef>
              <a:buClr>
                <a:schemeClr val="dk1"/>
              </a:buClr>
              <a:buSzPct val="100000"/>
              <a:buFont typeface="Arial"/>
              <a:buChar char="●"/>
            </a:pPr>
            <a:r>
              <a:rPr sz="2400" lang="en"/>
              <a:t>Head Start/public preschool programs</a:t>
            </a:r>
          </a:p>
          <a:p>
            <a:pPr rtl="0" lvl="0" indent="-381000" marL="457200">
              <a:spcBef>
                <a:spcPts val="0"/>
              </a:spcBef>
              <a:buClr>
                <a:schemeClr val="dk1"/>
              </a:buClr>
              <a:buSzPct val="100000"/>
              <a:buFont typeface="Arial"/>
              <a:buChar char="●"/>
            </a:pPr>
            <a:r>
              <a:rPr sz="2400" lang="en"/>
              <a:t>Childcare resource and referral</a:t>
            </a:r>
          </a:p>
          <a:p>
            <a:pPr rtl="0" lvl="0">
              <a:spcBef>
                <a:spcPts val="0"/>
              </a:spcBef>
              <a:buNone/>
            </a:pPr>
            <a:r>
              <a:t/>
            </a:r>
            <a:endParaRPr/>
          </a:p>
          <a:p>
            <a:pPr rtl="0" lvl="0">
              <a:spcBef>
                <a:spcPts val="0"/>
              </a:spcBef>
              <a:buNone/>
            </a:pPr>
            <a:r>
              <a:rPr lang="en"/>
              <a:t>Brochures or phone numbers in the office.</a:t>
            </a:r>
          </a:p>
          <a:p>
            <a:pPr rtl="0" lvl="0">
              <a:spcBef>
                <a:spcPts val="0"/>
              </a:spcBef>
              <a:buNone/>
            </a:pPr>
            <a:r>
              <a:rPr lang="en"/>
              <a:t>Bulletin board of early childhood resources </a:t>
            </a:r>
          </a:p>
          <a:p>
            <a:pPr rtl="0" lvl="0">
              <a:spcBef>
                <a:spcPts val="0"/>
              </a:spcBef>
              <a:buNone/>
            </a:pPr>
            <a:r>
              <a:t/>
            </a:r>
            <a:endParaRPr/>
          </a:p>
          <a:p>
            <a:pPr rtl="0" lvl="0">
              <a:spcBef>
                <a:spcPts val="0"/>
              </a:spcBef>
              <a:buNone/>
            </a:pPr>
            <a:r>
              <a:t/>
            </a: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What can schools do?</a:t>
            </a:r>
          </a:p>
        </p:txBody>
      </p:sp>
      <p:sp>
        <p:nvSpPr>
          <p:cNvPr id="126" name="Shape 126"/>
          <p:cNvSpPr txBox="1"/>
          <p:nvPr>
            <p:ph idx="1" type="body"/>
          </p:nvPr>
        </p:nvSpPr>
        <p:spPr>
          <a:xfrm>
            <a:off y="1546900" x="4614650"/>
            <a:ext cy="4967700" cx="4445399"/>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t>Partner with early childhood programs, such as</a:t>
            </a:r>
          </a:p>
          <a:p>
            <a:pPr rtl="0" lvl="0" indent="-381000" marL="457200">
              <a:spcBef>
                <a:spcPts val="0"/>
              </a:spcBef>
              <a:buClr>
                <a:schemeClr val="dk1"/>
              </a:buClr>
              <a:buSzPct val="100000"/>
              <a:buFont typeface="Arial"/>
              <a:buChar char="●"/>
            </a:pPr>
            <a:r>
              <a:rPr sz="2400" lang="en"/>
              <a:t>Space for an ECSE classroom with neighborhood peers</a:t>
            </a:r>
          </a:p>
          <a:p>
            <a:pPr rtl="0" lvl="0" indent="-381000" marL="457200">
              <a:spcBef>
                <a:spcPts val="0"/>
              </a:spcBef>
              <a:buClr>
                <a:schemeClr val="dk1"/>
              </a:buClr>
              <a:buSzPct val="100000"/>
              <a:buFont typeface="Arial"/>
              <a:buChar char="●"/>
            </a:pPr>
            <a:r>
              <a:rPr sz="2400" lang="en"/>
              <a:t>Space for playgroups (homevisiting programs)</a:t>
            </a:r>
          </a:p>
          <a:p>
            <a:pPr rtl="0" lvl="0" indent="-381000" marL="457200">
              <a:spcBef>
                <a:spcPts val="0"/>
              </a:spcBef>
              <a:buClr>
                <a:schemeClr val="dk1"/>
              </a:buClr>
              <a:buSzPct val="100000"/>
              <a:buFont typeface="Arial"/>
              <a:buChar char="●"/>
            </a:pPr>
            <a:r>
              <a:rPr sz="2400" lang="en"/>
              <a:t>Public/private partnerships</a:t>
            </a:r>
          </a:p>
          <a:p>
            <a:pPr rtl="0" lvl="0" indent="-381000" marL="457200">
              <a:spcBef>
                <a:spcPts val="0"/>
              </a:spcBef>
              <a:buClr>
                <a:schemeClr val="dk1"/>
              </a:buClr>
              <a:buSzPct val="100000"/>
              <a:buFont typeface="Arial"/>
              <a:buChar char="●"/>
            </a:pPr>
            <a:r>
              <a:rPr sz="2400" lang="en"/>
              <a:t>Preschool information table at kindergarten round-up</a:t>
            </a:r>
          </a:p>
          <a:p>
            <a:pPr rtl="0" lvl="0">
              <a:spcBef>
                <a:spcPts val="0"/>
              </a:spcBef>
              <a:buNone/>
            </a:pPr>
            <a:r>
              <a:t/>
            </a:r>
            <a:endParaRPr/>
          </a:p>
        </p:txBody>
      </p:sp>
      <p:pic>
        <p:nvPicPr>
          <p:cNvPr id="127" name="Shape 127"/>
          <p:cNvPicPr preferRelativeResize="0"/>
          <p:nvPr/>
        </p:nvPicPr>
        <p:blipFill>
          <a:blip r:embed="rId3"/>
          <a:stretch>
            <a:fillRect/>
          </a:stretch>
        </p:blipFill>
        <p:spPr>
          <a:xfrm>
            <a:off y="1546900" x="0"/>
            <a:ext cy="5311099" cx="4303124"/>
          </a:xfrm>
          <a:prstGeom prst="rect">
            <a:avLst/>
          </a:prstGeom>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Policy Gap</a:t>
            </a:r>
          </a:p>
        </p:txBody>
      </p:sp>
      <p:sp>
        <p:nvSpPr>
          <p:cNvPr id="133" name="Shape 133"/>
          <p:cNvSpPr txBox="1"/>
          <p:nvPr>
            <p:ph idx="1" type="body"/>
          </p:nvPr>
        </p:nvSpPr>
        <p:spPr>
          <a:xfrm>
            <a:off y="1615225" x="291775"/>
            <a:ext cy="4967700" cx="4265100"/>
          </a:xfrm>
          <a:prstGeom prst="rect">
            <a:avLst/>
          </a:prstGeom>
        </p:spPr>
        <p:txBody>
          <a:bodyPr bIns="91425" rIns="91425" lIns="91425" tIns="91425" anchor="t" anchorCtr="0">
            <a:noAutofit/>
          </a:bodyPr>
          <a:lstStyle/>
          <a:p>
            <a:pPr rtl="0" lvl="0">
              <a:spcBef>
                <a:spcPts val="0"/>
              </a:spcBef>
              <a:buNone/>
            </a:pPr>
            <a:r>
              <a:rPr lang="en">
                <a:solidFill>
                  <a:schemeClr val="dk2"/>
                </a:solidFill>
              </a:rPr>
              <a:t>Research shows:</a:t>
            </a:r>
          </a:p>
          <a:p>
            <a:pPr rtl="0" lvl="0">
              <a:spcBef>
                <a:spcPts val="0"/>
              </a:spcBef>
              <a:buNone/>
            </a:pPr>
            <a:r>
              <a:rPr sz="2400" lang="en"/>
              <a:t>Reading proficiency requires 3 sets of interrelated skills and knowledge taught and cultivated over time</a:t>
            </a:r>
          </a:p>
          <a:p>
            <a:pPr rtl="0" lvl="0" indent="-342900" marL="457200">
              <a:spcBef>
                <a:spcPts val="0"/>
              </a:spcBef>
              <a:buClr>
                <a:schemeClr val="dk1"/>
              </a:buClr>
              <a:buSzPct val="100000"/>
              <a:buFont typeface="Arial"/>
              <a:buChar char="●"/>
            </a:pPr>
            <a:r>
              <a:rPr sz="1800" lang="en"/>
              <a:t>language and communication skills (oral language, vocabulary, comprehension)</a:t>
            </a:r>
          </a:p>
          <a:p>
            <a:pPr rtl="0" lvl="0" indent="-342900" marL="457200">
              <a:spcBef>
                <a:spcPts val="0"/>
              </a:spcBef>
              <a:buClr>
                <a:schemeClr val="dk1"/>
              </a:buClr>
              <a:buSzPct val="100000"/>
              <a:buFont typeface="Arial"/>
              <a:buChar char="●"/>
            </a:pPr>
            <a:r>
              <a:rPr sz="1800" lang="en"/>
              <a:t>mechanics of reading (letter-sound correspondence, decoding, reading fluency)</a:t>
            </a:r>
          </a:p>
          <a:p>
            <a:pPr rtl="0" lvl="0" indent="-342900" marL="457200">
              <a:spcBef>
                <a:spcPts val="0"/>
              </a:spcBef>
              <a:buClr>
                <a:schemeClr val="dk1"/>
              </a:buClr>
              <a:buSzPct val="100000"/>
              <a:buFont typeface="Arial"/>
              <a:buChar char="●"/>
            </a:pPr>
            <a:r>
              <a:rPr sz="1800" lang="en"/>
              <a:t>content knowledge (knowledge of facts and concepts to help understand new text)</a:t>
            </a:r>
          </a:p>
          <a:p>
            <a:pPr rtl="0" lvl="0">
              <a:spcBef>
                <a:spcPts val="0"/>
              </a:spcBef>
              <a:buNone/>
            </a:pPr>
            <a:r>
              <a:t/>
            </a:r>
            <a:endParaRPr sz="1800"/>
          </a:p>
          <a:p>
            <a:pPr rtl="0" lvl="0">
              <a:spcBef>
                <a:spcPts val="0"/>
              </a:spcBef>
              <a:buNone/>
            </a:pPr>
            <a:r>
              <a:t/>
            </a:r>
            <a:endParaRPr sz="1800"/>
          </a:p>
        </p:txBody>
      </p:sp>
      <p:sp>
        <p:nvSpPr>
          <p:cNvPr id="134" name="Shape 134"/>
          <p:cNvSpPr txBox="1"/>
          <p:nvPr>
            <p:ph idx="2" type="body"/>
          </p:nvPr>
        </p:nvSpPr>
        <p:spPr>
          <a:xfrm>
            <a:off y="1615225" x="4745425"/>
            <a:ext cy="4967700" cx="4131299"/>
          </a:xfrm>
          <a:prstGeom prst="rect">
            <a:avLst/>
          </a:prstGeom>
        </p:spPr>
        <p:txBody>
          <a:bodyPr bIns="91425" rIns="91425" lIns="91425" tIns="91425" anchor="t" anchorCtr="0">
            <a:noAutofit/>
          </a:bodyPr>
          <a:lstStyle/>
          <a:p>
            <a:pPr rtl="0" lvl="0">
              <a:spcBef>
                <a:spcPts val="0"/>
              </a:spcBef>
              <a:buNone/>
            </a:pPr>
            <a:r>
              <a:rPr lang="en">
                <a:solidFill>
                  <a:schemeClr val="dk2"/>
                </a:solidFill>
              </a:rPr>
              <a:t>Current policy:</a:t>
            </a:r>
          </a:p>
          <a:p>
            <a:pPr rtl="0" lvl="0">
              <a:spcBef>
                <a:spcPts val="0"/>
              </a:spcBef>
              <a:buNone/>
            </a:pPr>
            <a:r>
              <a:rPr sz="2400" lang="en"/>
              <a:t>Typically supports a narrower focus on the mechanics of reading within standards, curricula, and assessment</a:t>
            </a:r>
          </a:p>
          <a:p>
            <a:pPr rtl="0" lvl="0">
              <a:spcBef>
                <a:spcPts val="0"/>
              </a:spcBef>
              <a:buNone/>
            </a:pPr>
            <a:r>
              <a:t/>
            </a:r>
            <a:endParaRPr sz="2400"/>
          </a:p>
          <a:p>
            <a:pPr rtl="0" lvl="0">
              <a:spcBef>
                <a:spcPts val="0"/>
              </a:spcBef>
              <a:buNone/>
            </a:pPr>
            <a:r>
              <a:rPr sz="2400" lang="en"/>
              <a:t>Often does not adequately support the full breadth of language and literacy skills among dual language learners.</a:t>
            </a:r>
          </a:p>
          <a:p>
            <a:pPr rtl="0" lvl="0">
              <a:spcBef>
                <a:spcPts val="0"/>
              </a:spcBef>
              <a:buNone/>
            </a:pPr>
            <a:r>
              <a:t/>
            </a:r>
            <a:endParaRPr sz="1400"/>
          </a:p>
          <a:p>
            <a:pPr rtl="0" lvl="0">
              <a:spcBef>
                <a:spcPts val="0"/>
              </a:spcBef>
              <a:buNone/>
            </a:pPr>
            <a:r>
              <a:t/>
            </a:r>
            <a:endParaRPr/>
          </a:p>
        </p:txBody>
      </p:sp>
      <p:sp>
        <p:nvSpPr>
          <p:cNvPr id="135" name="Shape 135"/>
          <p:cNvSpPr txBox="1"/>
          <p:nvPr/>
        </p:nvSpPr>
        <p:spPr>
          <a:xfrm>
            <a:off y="6365100" x="1144800"/>
            <a:ext cy="492899" cx="7541999"/>
          </a:xfrm>
          <a:prstGeom prst="rect">
            <a:avLst/>
          </a:prstGeom>
        </p:spPr>
        <p:txBody>
          <a:bodyPr bIns="91425" rIns="91425" lIns="91425" tIns="91425" anchor="ctr" anchorCtr="0">
            <a:noAutofit/>
          </a:bodyPr>
          <a:lstStyle/>
          <a:p>
            <a:pPr algn="r" rtl="0" lvl="0">
              <a:spcBef>
                <a:spcPts val="0"/>
              </a:spcBef>
              <a:buNone/>
            </a:pPr>
            <a:r>
              <a:rPr sz="1800" lang="en">
                <a:solidFill>
                  <a:schemeClr val="dk1"/>
                </a:solidFill>
              </a:rPr>
              <a:t>(National Governors Association, 2013)</a:t>
            </a:r>
          </a:p>
        </p:txBody>
      </p:sp>
      <p:sp>
        <p:nvSpPr>
          <p:cNvPr id="136" name="Shape 136"/>
          <p:cNvSpPr/>
          <p:nvPr/>
        </p:nvSpPr>
        <p:spPr>
          <a:xfrm>
            <a:off y="1615225" x="4556875"/>
            <a:ext cy="4749899" cx="4421699"/>
          </a:xfrm>
          <a:prstGeom prst="rect">
            <a:avLst/>
          </a:prstGeom>
          <a:noFill/>
          <a:ln w="114300" cap="flat">
            <a:solidFill>
              <a:schemeClr val="accen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Policy Gap</a:t>
            </a:r>
          </a:p>
        </p:txBody>
      </p:sp>
      <p:sp>
        <p:nvSpPr>
          <p:cNvPr id="142" name="Shape 142"/>
          <p:cNvSpPr txBox="1"/>
          <p:nvPr>
            <p:ph idx="1" type="body"/>
          </p:nvPr>
        </p:nvSpPr>
        <p:spPr>
          <a:xfrm>
            <a:off y="1615225" x="291775"/>
            <a:ext cy="4967700" cx="4131299"/>
          </a:xfrm>
          <a:prstGeom prst="rect">
            <a:avLst/>
          </a:prstGeom>
        </p:spPr>
        <p:txBody>
          <a:bodyPr bIns="91425" rIns="91425" lIns="91425" tIns="91425" anchor="t" anchorCtr="0">
            <a:noAutofit/>
          </a:bodyPr>
          <a:lstStyle/>
          <a:p>
            <a:pPr rtl="0" lvl="0">
              <a:spcBef>
                <a:spcPts val="0"/>
              </a:spcBef>
              <a:buNone/>
            </a:pPr>
            <a:r>
              <a:rPr lang="en">
                <a:solidFill>
                  <a:srgbClr val="3C78D8"/>
                </a:solidFill>
              </a:rPr>
              <a:t>Research shows:</a:t>
            </a:r>
          </a:p>
          <a:p>
            <a:pPr rtl="0" lvl="0">
              <a:spcBef>
                <a:spcPts val="0"/>
              </a:spcBef>
              <a:buClr>
                <a:schemeClr val="dk1"/>
              </a:buClr>
              <a:buSzPct val="45833"/>
              <a:buFont typeface="Arial"/>
              <a:buNone/>
            </a:pPr>
            <a:r>
              <a:rPr sz="2400" lang="en"/>
              <a:t>Parents, primary caregivers, and teachers have the most influence on children’s language and literacy development</a:t>
            </a:r>
          </a:p>
          <a:p>
            <a:pPr rtl="0" lvl="0">
              <a:spcBef>
                <a:spcPts val="0"/>
              </a:spcBef>
              <a:buNone/>
            </a:pPr>
            <a:r>
              <a:t/>
            </a:r>
            <a:endParaRPr sz="1400"/>
          </a:p>
          <a:p>
            <a:pPr rtl="0" lvl="0">
              <a:spcBef>
                <a:spcPts val="0"/>
              </a:spcBef>
              <a:buNone/>
            </a:pPr>
            <a:r>
              <a:t/>
            </a:r>
            <a:endParaRPr/>
          </a:p>
        </p:txBody>
      </p:sp>
      <p:sp>
        <p:nvSpPr>
          <p:cNvPr id="143" name="Shape 143"/>
          <p:cNvSpPr txBox="1"/>
          <p:nvPr>
            <p:ph idx="2" type="body"/>
          </p:nvPr>
        </p:nvSpPr>
        <p:spPr>
          <a:xfrm>
            <a:off y="1615225" x="4745425"/>
            <a:ext cy="4967700" cx="4131299"/>
          </a:xfrm>
          <a:prstGeom prst="rect">
            <a:avLst/>
          </a:prstGeom>
        </p:spPr>
        <p:txBody>
          <a:bodyPr bIns="91425" rIns="91425" lIns="91425" tIns="91425" anchor="t" anchorCtr="0">
            <a:noAutofit/>
          </a:bodyPr>
          <a:lstStyle/>
          <a:p>
            <a:pPr rtl="0" lvl="0">
              <a:spcBef>
                <a:spcPts val="0"/>
              </a:spcBef>
              <a:buNone/>
            </a:pPr>
            <a:r>
              <a:rPr lang="en">
                <a:solidFill>
                  <a:schemeClr val="dk2"/>
                </a:solidFill>
              </a:rPr>
              <a:t>Current policy:</a:t>
            </a:r>
          </a:p>
          <a:p>
            <a:pPr rtl="0" lvl="0">
              <a:spcBef>
                <a:spcPts val="0"/>
              </a:spcBef>
              <a:buClr>
                <a:schemeClr val="dk1"/>
              </a:buClr>
              <a:buSzPct val="45833"/>
              <a:buFont typeface="Arial"/>
              <a:buNone/>
            </a:pPr>
            <a:r>
              <a:rPr sz="2400" lang="en"/>
              <a:t>Often fails to equip these adults with skills and knowledge to teach children effectively and support them at all stages of development.</a:t>
            </a:r>
          </a:p>
          <a:p>
            <a:pPr rtl="0" lvl="0">
              <a:spcBef>
                <a:spcPts val="0"/>
              </a:spcBef>
              <a:buNone/>
            </a:pPr>
            <a:r>
              <a:t/>
            </a:r>
            <a:endParaRPr sz="1400"/>
          </a:p>
        </p:txBody>
      </p:sp>
      <p:sp>
        <p:nvSpPr>
          <p:cNvPr id="144" name="Shape 144"/>
          <p:cNvSpPr txBox="1"/>
          <p:nvPr/>
        </p:nvSpPr>
        <p:spPr>
          <a:xfrm>
            <a:off y="6090025" x="1334725"/>
            <a:ext cy="492899" cx="7541999"/>
          </a:xfrm>
          <a:prstGeom prst="rect">
            <a:avLst/>
          </a:prstGeom>
        </p:spPr>
        <p:txBody>
          <a:bodyPr bIns="91425" rIns="91425" lIns="91425" tIns="91425" anchor="ctr" anchorCtr="0">
            <a:noAutofit/>
          </a:bodyPr>
          <a:lstStyle/>
          <a:p>
            <a:pPr algn="r" rtl="0" lvl="0">
              <a:spcBef>
                <a:spcPts val="0"/>
              </a:spcBef>
              <a:buNone/>
            </a:pPr>
            <a:r>
              <a:rPr lang="en">
                <a:solidFill>
                  <a:schemeClr val="dk1"/>
                </a:solidFill>
              </a:rPr>
              <a:t>(National Governors Association, 2013)</a:t>
            </a:r>
          </a:p>
        </p:txBody>
      </p:sp>
      <p:sp>
        <p:nvSpPr>
          <p:cNvPr id="145" name="Shape 145"/>
          <p:cNvSpPr/>
          <p:nvPr/>
        </p:nvSpPr>
        <p:spPr>
          <a:xfrm>
            <a:off y="1712925" x="4600225"/>
            <a:ext cy="2721599" cx="4421699"/>
          </a:xfrm>
          <a:prstGeom prst="rect">
            <a:avLst/>
          </a:prstGeom>
          <a:noFill/>
          <a:ln w="114300" cap="flat">
            <a:solidFill>
              <a:schemeClr val="accen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Research has found</a:t>
            </a:r>
          </a:p>
        </p:txBody>
      </p:sp>
      <p:sp>
        <p:nvSpPr>
          <p:cNvPr id="151" name="Shape 151"/>
          <p:cNvSpPr txBox="1"/>
          <p:nvPr>
            <p:ph idx="1" type="body"/>
          </p:nvPr>
        </p:nvSpPr>
        <p:spPr>
          <a:xfrm>
            <a:off y="1772375" x="286425"/>
            <a:ext cy="4795500" cx="8400300"/>
          </a:xfrm>
          <a:prstGeom prst="rect">
            <a:avLst/>
          </a:prstGeom>
        </p:spPr>
        <p:txBody>
          <a:bodyPr bIns="91425" rIns="91425" lIns="91425" tIns="91425" anchor="t" anchorCtr="0">
            <a:noAutofit/>
          </a:bodyPr>
          <a:lstStyle/>
          <a:p>
            <a:pPr rtl="0" lvl="0" indent="-387350" marL="457200">
              <a:lnSpc>
                <a:spcPct val="115000"/>
              </a:lnSpc>
              <a:spcBef>
                <a:spcPts val="0"/>
              </a:spcBef>
              <a:buClr>
                <a:schemeClr val="dk1"/>
              </a:buClr>
              <a:buSzPct val="100000"/>
              <a:buFont typeface="Arial"/>
              <a:buChar char="●"/>
            </a:pPr>
            <a:r>
              <a:rPr sz="2500" lang="en"/>
              <a:t>Early reading experiences through family support is critical in developing children’s early literacy skills. </a:t>
            </a:r>
          </a:p>
          <a:p>
            <a:pPr rtl="0" lvl="0">
              <a:lnSpc>
                <a:spcPct val="115000"/>
              </a:lnSpc>
              <a:spcBef>
                <a:spcPts val="0"/>
              </a:spcBef>
              <a:buNone/>
            </a:pPr>
            <a:r>
              <a:t/>
            </a:r>
            <a:endParaRPr sz="2500"/>
          </a:p>
          <a:p>
            <a:pPr rtl="0" lvl="0" indent="-387350" marL="457200">
              <a:lnSpc>
                <a:spcPct val="115000"/>
              </a:lnSpc>
              <a:spcBef>
                <a:spcPts val="0"/>
              </a:spcBef>
              <a:buClr>
                <a:schemeClr val="dk1"/>
              </a:buClr>
              <a:buSzPct val="100000"/>
              <a:buFont typeface="Arial"/>
              <a:buChar char="●"/>
            </a:pPr>
            <a:r>
              <a:rPr sz="2500" lang="en"/>
              <a:t>Fostering reading partnerships between parents/caregivers and their children is important in helping to create foundational reading skills and positive attitudes towards reading readiness and early literacy development.</a:t>
            </a:r>
          </a:p>
          <a:p>
            <a:pPr rtl="0" lvl="0">
              <a:lnSpc>
                <a:spcPct val="115000"/>
              </a:lnSpc>
              <a:spcBef>
                <a:spcPts val="0"/>
              </a:spcBef>
              <a:buNone/>
            </a:pPr>
            <a:r>
              <a:t/>
            </a:r>
            <a:endParaRPr sz="2400"/>
          </a:p>
          <a:p>
            <a:pPr rtl="0" lvl="0">
              <a:lnSpc>
                <a:spcPct val="115000"/>
              </a:lnSpc>
              <a:spcBef>
                <a:spcPts val="0"/>
              </a:spcBef>
              <a:buNone/>
            </a:pPr>
            <a:r>
              <a:rPr sz="1800" lang="en"/>
              <a:t>(Sukhram,&amp; Hsu, 2012)</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Parent-Child Reading </a:t>
            </a:r>
          </a:p>
          <a:p>
            <a:pPr>
              <a:spcBef>
                <a:spcPts val="0"/>
              </a:spcBef>
              <a:buNone/>
            </a:pPr>
            <a:r>
              <a:rPr lang="en"/>
              <a:t>Practices</a:t>
            </a:r>
          </a:p>
        </p:txBody>
      </p:sp>
      <p:sp>
        <p:nvSpPr>
          <p:cNvPr id="157" name="Shape 157"/>
          <p:cNvSpPr txBox="1"/>
          <p:nvPr>
            <p:ph idx="1" type="body"/>
          </p:nvPr>
        </p:nvSpPr>
        <p:spPr>
          <a:xfrm>
            <a:off y="1585150" x="396925"/>
            <a:ext cy="2082599" cx="4975499"/>
          </a:xfrm>
          <a:prstGeom prst="rect">
            <a:avLst/>
          </a:prstGeom>
        </p:spPr>
        <p:txBody>
          <a:bodyPr bIns="91425" rIns="91425" lIns="91425" tIns="91425" anchor="t" anchorCtr="0">
            <a:noAutofit/>
          </a:bodyPr>
          <a:lstStyle/>
          <a:p>
            <a:pPr rtl="0" lvl="0">
              <a:spcBef>
                <a:spcPts val="0"/>
              </a:spcBef>
              <a:buNone/>
            </a:pPr>
            <a:r>
              <a:rPr sz="2400" lang="en"/>
              <a:t>Hood, Conlon, and Andrews (2008) cited multiple studies showing an association between parent-child reading and emergent literacy skills.  </a:t>
            </a:r>
          </a:p>
        </p:txBody>
      </p:sp>
      <p:pic>
        <p:nvPicPr>
          <p:cNvPr id="158" name="Shape 158"/>
          <p:cNvPicPr preferRelativeResize="0"/>
          <p:nvPr/>
        </p:nvPicPr>
        <p:blipFill>
          <a:blip r:embed="rId3"/>
          <a:stretch>
            <a:fillRect/>
          </a:stretch>
        </p:blipFill>
        <p:spPr>
          <a:xfrm>
            <a:off y="0" x="5687450"/>
            <a:ext cy="3667750" cx="3456550"/>
          </a:xfrm>
          <a:prstGeom prst="rect">
            <a:avLst/>
          </a:prstGeom>
          <a:noFill/>
          <a:ln>
            <a:noFill/>
          </a:ln>
        </p:spPr>
      </p:pic>
      <p:sp>
        <p:nvSpPr>
          <p:cNvPr id="159" name="Shape 159"/>
          <p:cNvSpPr txBox="1"/>
          <p:nvPr/>
        </p:nvSpPr>
        <p:spPr>
          <a:xfrm>
            <a:off y="3751000" x="349200"/>
            <a:ext cy="3000000" cx="8445600"/>
          </a:xfrm>
          <a:prstGeom prst="rect">
            <a:avLst/>
          </a:prstGeom>
        </p:spPr>
        <p:txBody>
          <a:bodyPr bIns="91425" rIns="91425" lIns="91425" tIns="91425" anchor="ctr" anchorCtr="0">
            <a:noAutofit/>
          </a:bodyPr>
          <a:lstStyle/>
          <a:p>
            <a:pPr rtl="0" lvl="0">
              <a:spcBef>
                <a:spcPts val="600"/>
              </a:spcBef>
              <a:buNone/>
            </a:pPr>
            <a:r>
              <a:rPr sz="2400" lang="en">
                <a:solidFill>
                  <a:schemeClr val="dk1"/>
                </a:solidFill>
              </a:rPr>
              <a:t>Their study supported Sénéchal’s work that parents engage in different types of reading practices, serving related but  different purposes in early literacy.</a:t>
            </a:r>
          </a:p>
          <a:p>
            <a:pPr rtl="0" lvl="0">
              <a:spcBef>
                <a:spcPts val="600"/>
              </a:spcBef>
              <a:buNone/>
            </a:pPr>
            <a:r>
              <a:t/>
            </a:r>
            <a:endParaRPr sz="2400">
              <a:solidFill>
                <a:schemeClr val="dk1"/>
              </a:solidFill>
            </a:endParaRPr>
          </a:p>
          <a:p>
            <a:pPr rtl="0" lvl="0" indent="-381000" marL="457200">
              <a:spcBef>
                <a:spcPts val="600"/>
              </a:spcBef>
              <a:buClr>
                <a:srgbClr val="000000"/>
              </a:buClr>
              <a:buSzPct val="100000"/>
              <a:buFont typeface="Arial"/>
              <a:buChar char="●"/>
            </a:pPr>
            <a:r>
              <a:rPr sz="2400" lang="en">
                <a:solidFill>
                  <a:schemeClr val="dk1"/>
                </a:solidFill>
              </a:rPr>
              <a:t>Storybook reading</a:t>
            </a:r>
          </a:p>
          <a:p>
            <a:pPr rtl="0" lvl="0" indent="-381000" marL="457200">
              <a:spcBef>
                <a:spcPts val="600"/>
              </a:spcBef>
              <a:buClr>
                <a:srgbClr val="000000"/>
              </a:buClr>
              <a:buSzPct val="100000"/>
              <a:buFont typeface="Arial"/>
              <a:buChar char="●"/>
            </a:pPr>
            <a:r>
              <a:rPr sz="2400" lang="en">
                <a:solidFill>
                  <a:schemeClr val="dk1"/>
                </a:solidFill>
              </a:rPr>
              <a:t>Literacy Teaching Activities </a:t>
            </a:r>
          </a:p>
          <a:p>
            <a:pPr algn="r" rtl="0" lvl="0">
              <a:spcBef>
                <a:spcPts val="600"/>
              </a:spcBef>
              <a:buNone/>
            </a:pPr>
            <a:r>
              <a:rPr sz="1800" lang="en">
                <a:solidFill>
                  <a:schemeClr val="dk1"/>
                </a:solidFill>
              </a:rPr>
              <a:t>(Hood, Conlon, &amp; Andrews, 2008)</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sp>
        <p:nvSpPr>
          <p:cNvPr id="39" name="Shape 39"/>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 Culturally Responsive Teaching</a:t>
            </a:r>
          </a:p>
        </p:txBody>
      </p:sp>
      <p:sp>
        <p:nvSpPr>
          <p:cNvPr id="40" name="Shape 4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a:spcBef>
                <a:spcPts val="0"/>
              </a:spcBef>
              <a:buNone/>
            </a:pPr>
            <a:r>
              <a:t/>
            </a:r>
            <a:endParaRPr/>
          </a:p>
          <a:p>
            <a:pPr>
              <a:spcBef>
                <a:spcPts val="0"/>
              </a:spcBef>
              <a:buNone/>
            </a:pPr>
            <a:r>
              <a:rPr lang="en"/>
              <a:t>“ Teaching is most effective when ecological factors, such as prior experiences, community settings, cultural backgrounds, and ethnic identities of teachers and students, are included in its implementation”  </a:t>
            </a:r>
            <a:r>
              <a:rPr sz="1800" lang="en"/>
              <a:t>(Gay, 2010, p. 22)</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163" name="Shape 163"/>
        <p:cNvGrpSpPr/>
        <p:nvPr/>
      </p:nvGrpSpPr>
      <p:grpSpPr>
        <a:xfrm>
          <a:off y="0" x="0"/>
          <a:ext cy="0" cx="0"/>
          <a:chOff y="0" x="0"/>
          <a:chExt cy="0" cx="0"/>
        </a:xfrm>
      </p:grpSpPr>
      <p:pic>
        <p:nvPicPr>
          <p:cNvPr id="164" name="Shape 164"/>
          <p:cNvPicPr preferRelativeResize="0"/>
          <p:nvPr/>
        </p:nvPicPr>
        <p:blipFill>
          <a:blip r:embed="rId4"/>
          <a:stretch>
            <a:fillRect/>
          </a:stretch>
        </p:blipFill>
        <p:spPr>
          <a:xfrm>
            <a:off y="1190650" x="664300"/>
            <a:ext cy="4448225" cx="7824476"/>
          </a:xfrm>
          <a:prstGeom prst="rect">
            <a:avLst/>
          </a:prstGeom>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164"/>
                                        </p:tgtEl>
                                        <p:attrNameLst>
                                          <p:attrName>style.visibility</p:attrName>
                                        </p:attrNameLst>
                                      </p:cBhvr>
                                      <p:to>
                                        <p:strVal val="visible"/>
                                      </p:to>
                                    </p:set>
                                    <p:animEffect transition="in" filter="fade">
                                      <p:cBhvr>
                                        <p:cTn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txBox="1"/>
          <p:nvPr>
            <p:ph type="title"/>
          </p:nvPr>
        </p:nvSpPr>
        <p:spPr>
          <a:xfrm>
            <a:off y="274650" x="457200"/>
            <a:ext cy="1143000" cx="6790200"/>
          </a:xfrm>
          <a:prstGeom prst="rect">
            <a:avLst/>
          </a:prstGeom>
        </p:spPr>
        <p:txBody>
          <a:bodyPr bIns="91425" rIns="91425" lIns="91425" tIns="91425" anchor="b" anchorCtr="0">
            <a:noAutofit/>
          </a:bodyPr>
          <a:lstStyle/>
          <a:p>
            <a:pPr>
              <a:spcBef>
                <a:spcPts val="0"/>
              </a:spcBef>
              <a:buNone/>
            </a:pPr>
            <a:r>
              <a:rPr lang="en"/>
              <a:t>Family Literacy Nights/Events</a:t>
            </a:r>
          </a:p>
        </p:txBody>
      </p:sp>
      <p:sp>
        <p:nvSpPr>
          <p:cNvPr id="170" name="Shape 170"/>
          <p:cNvSpPr txBox="1"/>
          <p:nvPr>
            <p:ph idx="1" type="body"/>
          </p:nvPr>
        </p:nvSpPr>
        <p:spPr>
          <a:xfrm>
            <a:off y="1600200" x="457200"/>
            <a:ext cy="5257799" cx="3264599"/>
          </a:xfrm>
          <a:prstGeom prst="rect">
            <a:avLst/>
          </a:prstGeom>
        </p:spPr>
        <p:txBody>
          <a:bodyPr bIns="91425" rIns="91425" lIns="91425" tIns="91425" anchor="t" anchorCtr="0">
            <a:noAutofit/>
          </a:bodyPr>
          <a:lstStyle/>
          <a:p>
            <a:pPr rtl="0" lvl="0" indent="-400050" marL="457200">
              <a:spcBef>
                <a:spcPts val="0"/>
              </a:spcBef>
              <a:buClr>
                <a:schemeClr val="dk1"/>
              </a:buClr>
              <a:buSzPct val="100000"/>
              <a:buFont typeface="Arial"/>
              <a:buChar char="●"/>
            </a:pPr>
            <a:r>
              <a:rPr sz="2700" lang="en"/>
              <a:t>Host a Book Fair event at your school</a:t>
            </a:r>
          </a:p>
          <a:p>
            <a:pPr rtl="0" lvl="0">
              <a:spcBef>
                <a:spcPts val="0"/>
              </a:spcBef>
              <a:buClr>
                <a:schemeClr val="dk1"/>
              </a:buClr>
              <a:buFont typeface="Arial"/>
              <a:buNone/>
            </a:pPr>
            <a:r>
              <a:t/>
            </a:r>
            <a:endParaRPr sz="600"/>
          </a:p>
          <a:p>
            <a:pPr rtl="0" lvl="0" indent="-400050" marL="457200">
              <a:spcBef>
                <a:spcPts val="0"/>
              </a:spcBef>
              <a:buClr>
                <a:schemeClr val="dk1"/>
              </a:buClr>
              <a:buSzPct val="100000"/>
              <a:buFont typeface="Arial"/>
              <a:buChar char="●"/>
            </a:pPr>
            <a:r>
              <a:rPr sz="2700" lang="en"/>
              <a:t>Introduce families to your school library and educate them on how your school’s reading program works.</a:t>
            </a:r>
          </a:p>
          <a:p>
            <a:pPr>
              <a:spcBef>
                <a:spcPts val="0"/>
              </a:spcBef>
              <a:buNone/>
            </a:pPr>
            <a:r>
              <a:t/>
            </a:r>
            <a:endParaRPr sz="2700"/>
          </a:p>
        </p:txBody>
      </p:sp>
      <p:pic>
        <p:nvPicPr>
          <p:cNvPr id="171" name="Shape 171"/>
          <p:cNvPicPr preferRelativeResize="0"/>
          <p:nvPr/>
        </p:nvPicPr>
        <p:blipFill>
          <a:blip r:embed="rId3"/>
          <a:stretch>
            <a:fillRect/>
          </a:stretch>
        </p:blipFill>
        <p:spPr>
          <a:xfrm>
            <a:off y="2020475" x="3721800"/>
            <a:ext cy="4022798" cx="5098152"/>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sp>
        <p:nvSpPr>
          <p:cNvPr id="176" name="Shape 176"/>
          <p:cNvSpPr txBox="1"/>
          <p:nvPr>
            <p:ph idx="1" type="body"/>
          </p:nvPr>
        </p:nvSpPr>
        <p:spPr>
          <a:xfrm>
            <a:off y="1600200" x="457200"/>
            <a:ext cy="5257799" cx="8598900"/>
          </a:xfrm>
          <a:prstGeom prst="rect">
            <a:avLst/>
          </a:prstGeom>
        </p:spPr>
        <p:txBody>
          <a:bodyPr bIns="91425" rIns="91425" lIns="91425" tIns="91425" anchor="t" anchorCtr="0">
            <a:noAutofit/>
          </a:bodyPr>
          <a:lstStyle/>
          <a:p>
            <a:pPr rtl="0" lvl="0">
              <a:spcBef>
                <a:spcPts val="0"/>
              </a:spcBef>
              <a:buNone/>
            </a:pPr>
            <a:r>
              <a:t/>
            </a:r>
            <a:endParaRPr sz="600"/>
          </a:p>
          <a:p>
            <a:pPr rtl="0" lvl="0" indent="-406400" marL="457200">
              <a:lnSpc>
                <a:spcPct val="115000"/>
              </a:lnSpc>
              <a:spcBef>
                <a:spcPts val="0"/>
              </a:spcBef>
              <a:buClr>
                <a:schemeClr val="dk1"/>
              </a:buClr>
              <a:buSzPct val="100000"/>
              <a:buFont typeface="Arial"/>
              <a:buChar char="●"/>
            </a:pPr>
            <a:r>
              <a:rPr sz="2800" lang="en">
                <a:solidFill>
                  <a:srgbClr val="231F20"/>
                </a:solidFill>
              </a:rPr>
              <a:t>Book Swap: Ask every student signed up to donate a gently used book. Ask the students to bring the book ahead of time so you can have the books sorted by age group and tables set up accordingly.</a:t>
            </a:r>
          </a:p>
          <a:p>
            <a:pPr lvl="0">
              <a:spcBef>
                <a:spcPts val="0"/>
              </a:spcBef>
              <a:buNone/>
            </a:pPr>
            <a:r>
              <a:t/>
            </a:r>
            <a:endParaRPr/>
          </a:p>
        </p:txBody>
      </p:sp>
      <p:sp>
        <p:nvSpPr>
          <p:cNvPr id="177" name="Shape 17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Family Literacy Nights/Events</a:t>
            </a:r>
          </a:p>
        </p:txBody>
      </p:sp>
      <p:pic>
        <p:nvPicPr>
          <p:cNvPr id="178" name="Shape 178"/>
          <p:cNvPicPr preferRelativeResize="0"/>
          <p:nvPr/>
        </p:nvPicPr>
        <p:blipFill>
          <a:blip r:embed="rId3"/>
          <a:stretch>
            <a:fillRect/>
          </a:stretch>
        </p:blipFill>
        <p:spPr>
          <a:xfrm>
            <a:off y="3905475" x="5593575"/>
            <a:ext cy="2867025" cx="3362325"/>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Family Literacy Nights/Events</a:t>
            </a:r>
          </a:p>
        </p:txBody>
      </p:sp>
      <p:sp>
        <p:nvSpPr>
          <p:cNvPr id="184" name="Shape 184"/>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Provide parents with reading strategies and tips that they can use at home with their children.</a:t>
            </a:r>
          </a:p>
          <a:p>
            <a:pPr rtl="0" lvl="0">
              <a:spcBef>
                <a:spcPts val="0"/>
              </a:spcBef>
              <a:buNone/>
            </a:pPr>
            <a:r>
              <a:t/>
            </a:r>
            <a:endParaRPr sz="600"/>
          </a:p>
          <a:p>
            <a:pPr rtl="0" lvl="0" indent="-419100" marL="457200">
              <a:spcBef>
                <a:spcPts val="0"/>
              </a:spcBef>
              <a:buClr>
                <a:schemeClr val="dk1"/>
              </a:buClr>
              <a:buSzPct val="100000"/>
              <a:buFont typeface="Arial"/>
              <a:buChar char="●"/>
            </a:pPr>
            <a:r>
              <a:rPr lang="en"/>
              <a:t>Explain to them how to select books at their child’s reading level.</a:t>
            </a:r>
          </a:p>
          <a:p>
            <a:pPr rtl="0" lvl="0">
              <a:spcBef>
                <a:spcPts val="0"/>
              </a:spcBef>
              <a:buNone/>
            </a:pPr>
            <a:r>
              <a:t/>
            </a:r>
            <a:endParaRPr sz="600"/>
          </a:p>
          <a:p>
            <a:pPr rtl="0" lvl="0" indent="-419100" marL="457200">
              <a:spcBef>
                <a:spcPts val="0"/>
              </a:spcBef>
              <a:buClr>
                <a:schemeClr val="dk1"/>
              </a:buClr>
              <a:buSzPct val="100000"/>
              <a:buFont typeface="Arial"/>
              <a:buChar char="●"/>
            </a:pPr>
            <a:r>
              <a:rPr lang="en"/>
              <a:t>Stress that reading at home and with their child is fundamental to their child’s success.</a:t>
            </a:r>
          </a:p>
          <a:p>
            <a:pPr rtl="0" lvl="0">
              <a:spcBef>
                <a:spcPts val="0"/>
              </a:spcBef>
              <a:buNone/>
            </a:pPr>
            <a:r>
              <a:t/>
            </a:r>
            <a:endParaRPr/>
          </a:p>
          <a:p>
            <a:pPr lvl="0">
              <a:spcBef>
                <a:spcPts val="0"/>
              </a:spcBef>
              <a:buNone/>
            </a:pPr>
            <a:r>
              <a:rPr sz="1800" lang="en"/>
              <a:t>(Library Media Connection, 2007)</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y="0" x="0"/>
          <a:ext cy="0" cx="0"/>
          <a:chOff y="0" x="0"/>
          <a:chExt cy="0" cx="0"/>
        </a:xfrm>
      </p:grpSpPr>
      <p:sp>
        <p:nvSpPr>
          <p:cNvPr id="189" name="Shape 189"/>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Great Resource for Teachers</a:t>
            </a:r>
          </a:p>
        </p:txBody>
      </p:sp>
      <p:sp>
        <p:nvSpPr>
          <p:cNvPr id="190" name="Shape 190"/>
          <p:cNvSpPr txBox="1"/>
          <p:nvPr>
            <p:ph idx="1" type="body"/>
          </p:nvPr>
        </p:nvSpPr>
        <p:spPr>
          <a:xfrm>
            <a:off y="1600200" x="457200"/>
            <a:ext cy="4967700" cx="4707000"/>
          </a:xfrm>
          <a:prstGeom prst="rect">
            <a:avLst/>
          </a:prstGeom>
        </p:spPr>
        <p:txBody>
          <a:bodyPr bIns="91425" rIns="91425" lIns="91425" tIns="91425" anchor="t" anchorCtr="0">
            <a:noAutofit/>
          </a:bodyPr>
          <a:lstStyle/>
          <a:p>
            <a:pPr rtl="0" lvl="0">
              <a:lnSpc>
                <a:spcPct val="115000"/>
              </a:lnSpc>
              <a:spcBef>
                <a:spcPts val="0"/>
              </a:spcBef>
              <a:buNone/>
            </a:pPr>
            <a:r>
              <a:rPr sz="2400" lang="en">
                <a:solidFill>
                  <a:srgbClr val="000000"/>
                </a:solidFill>
              </a:rPr>
              <a:t>Involving Parents in Their Children’s Reading Development: A Guide for Teachers. Written by Bruce Johnson, 2008</a:t>
            </a:r>
          </a:p>
          <a:p>
            <a:pPr rtl="0" lvl="0">
              <a:lnSpc>
                <a:spcPct val="115000"/>
              </a:lnSpc>
              <a:spcBef>
                <a:spcPts val="0"/>
              </a:spcBef>
              <a:buNone/>
            </a:pPr>
            <a:r>
              <a:t/>
            </a:r>
            <a:endParaRPr sz="800">
              <a:solidFill>
                <a:srgbClr val="000000"/>
              </a:solidFill>
            </a:endParaRPr>
          </a:p>
          <a:p>
            <a:pPr rtl="0" lvl="0">
              <a:lnSpc>
                <a:spcPct val="115000"/>
              </a:lnSpc>
              <a:spcBef>
                <a:spcPts val="0"/>
              </a:spcBef>
              <a:buNone/>
            </a:pPr>
            <a:r>
              <a:rPr sz="2200" lang="en">
                <a:solidFill>
                  <a:srgbClr val="000000"/>
                </a:solidFill>
              </a:rPr>
              <a:t>A veteran reading specialist, offers advice for helping parents of prereaders and struggling readers, as well as tips for maintaining reading skills through the summer.</a:t>
            </a:r>
          </a:p>
          <a:p>
            <a:pPr rtl="0" lvl="0">
              <a:lnSpc>
                <a:spcPct val="115000"/>
              </a:lnSpc>
              <a:spcBef>
                <a:spcPts val="0"/>
              </a:spcBef>
              <a:buClr>
                <a:srgbClr val="000000"/>
              </a:buClr>
              <a:buFont typeface="Arial"/>
              <a:buNone/>
            </a:pPr>
            <a:r>
              <a:t/>
            </a:r>
            <a:endParaRPr sz="600">
              <a:solidFill>
                <a:srgbClr val="464B25"/>
              </a:solidFill>
            </a:endParaRPr>
          </a:p>
          <a:p>
            <a:pPr rtl="0" lvl="0">
              <a:lnSpc>
                <a:spcPct val="115000"/>
              </a:lnSpc>
              <a:spcBef>
                <a:spcPts val="0"/>
              </a:spcBef>
              <a:buNone/>
            </a:pPr>
            <a:r>
              <a:t/>
            </a:r>
            <a:endParaRPr sz="600">
              <a:solidFill>
                <a:srgbClr val="464B25"/>
              </a:solidFill>
            </a:endParaRPr>
          </a:p>
          <a:p>
            <a:pPr>
              <a:spcBef>
                <a:spcPts val="0"/>
              </a:spcBef>
              <a:buNone/>
            </a:pPr>
            <a:r>
              <a:t/>
            </a:r>
            <a:endParaRPr sz="2400"/>
          </a:p>
        </p:txBody>
      </p:sp>
      <p:pic>
        <p:nvPicPr>
          <p:cNvPr id="191" name="Shape 191"/>
          <p:cNvPicPr preferRelativeResize="0"/>
          <p:nvPr/>
        </p:nvPicPr>
        <p:blipFill>
          <a:blip r:embed="rId3"/>
          <a:stretch>
            <a:fillRect/>
          </a:stretch>
        </p:blipFill>
        <p:spPr>
          <a:xfrm>
            <a:off y="1817900" x="5164050"/>
            <a:ext cy="4591874" cx="3522749"/>
          </a:xfrm>
          <a:prstGeom prst="rect">
            <a:avLst/>
          </a:prstGeom>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195" name="Shape 195"/>
        <p:cNvGrpSpPr/>
        <p:nvPr/>
      </p:nvGrpSpPr>
      <p:grpSpPr>
        <a:xfrm>
          <a:off y="0" x="0"/>
          <a:ext cy="0" cx="0"/>
          <a:chOff y="0" x="0"/>
          <a:chExt cy="0" cx="0"/>
        </a:xfrm>
      </p:grpSpPr>
      <p:sp>
        <p:nvSpPr>
          <p:cNvPr id="196" name="Shape 196"/>
          <p:cNvSpPr txBox="1"/>
          <p:nvPr>
            <p:ph type="title"/>
          </p:nvPr>
        </p:nvSpPr>
        <p:spPr>
          <a:xfrm>
            <a:off y="274643" x="457200"/>
            <a:ext cy="566699" cx="8229600"/>
          </a:xfrm>
          <a:prstGeom prst="rect">
            <a:avLst/>
          </a:prstGeom>
        </p:spPr>
        <p:txBody>
          <a:bodyPr bIns="91425" rIns="91425" lIns="91425" tIns="91425" anchor="b" anchorCtr="0">
            <a:noAutofit/>
          </a:bodyPr>
          <a:lstStyle/>
          <a:p>
            <a:pPr>
              <a:spcBef>
                <a:spcPts val="0"/>
              </a:spcBef>
              <a:buNone/>
            </a:pPr>
            <a:r>
              <a:rPr lang="en"/>
              <a:t>School to Home Connections</a:t>
            </a:r>
          </a:p>
        </p:txBody>
      </p:sp>
      <p:sp>
        <p:nvSpPr>
          <p:cNvPr id="197" name="Shape 197"/>
          <p:cNvSpPr txBox="1"/>
          <p:nvPr>
            <p:ph idx="1" type="body"/>
          </p:nvPr>
        </p:nvSpPr>
        <p:spPr>
          <a:xfrm>
            <a:off y="1004275" x="457200"/>
            <a:ext cy="5670900" cx="8229600"/>
          </a:xfrm>
          <a:prstGeom prst="rect">
            <a:avLst/>
          </a:prstGeom>
        </p:spPr>
        <p:txBody>
          <a:bodyPr bIns="91425" rIns="91425" lIns="91425" tIns="91425" anchor="t" anchorCtr="0">
            <a:noAutofit/>
          </a:bodyPr>
          <a:lstStyle/>
          <a:p>
            <a:pPr rtl="0" lvl="0">
              <a:spcBef>
                <a:spcPts val="0"/>
              </a:spcBef>
              <a:buNone/>
            </a:pPr>
            <a:r>
              <a:rPr b="1" lang="en"/>
              <a:t>Suggest activities to parents, such as:</a:t>
            </a:r>
          </a:p>
          <a:p>
            <a:pPr rtl="0" lvl="0">
              <a:spcBef>
                <a:spcPts val="0"/>
              </a:spcBef>
              <a:buNone/>
            </a:pPr>
            <a:r>
              <a:rPr lang="en"/>
              <a:t>•</a:t>
            </a:r>
            <a:r>
              <a:rPr sz="2400" lang="en"/>
              <a:t> Read or look at books, magazines, or the newspaper with your child. Talk about what you looked at or read.</a:t>
            </a:r>
          </a:p>
          <a:p>
            <a:pPr rtl="0" lvl="0">
              <a:spcBef>
                <a:spcPts val="0"/>
              </a:spcBef>
              <a:buClr>
                <a:schemeClr val="dk1"/>
              </a:buClr>
              <a:buFont typeface="Arial"/>
              <a:buNone/>
            </a:pPr>
            <a:r>
              <a:t/>
            </a:r>
            <a:endParaRPr sz="2400"/>
          </a:p>
          <a:p>
            <a:pPr rtl="0" lvl="0">
              <a:spcBef>
                <a:spcPts val="0"/>
              </a:spcBef>
              <a:buNone/>
            </a:pPr>
            <a:r>
              <a:rPr sz="2400" lang="en"/>
              <a:t>• Visit the library and check out books and magazines to read at home.</a:t>
            </a:r>
          </a:p>
          <a:p>
            <a:pPr rtl="0" lvl="0">
              <a:spcBef>
                <a:spcPts val="0"/>
              </a:spcBef>
              <a:buClr>
                <a:schemeClr val="dk1"/>
              </a:buClr>
              <a:buFont typeface="Arial"/>
              <a:buNone/>
            </a:pPr>
            <a:r>
              <a:t/>
            </a:r>
            <a:endParaRPr sz="2400"/>
          </a:p>
          <a:p>
            <a:pPr rtl="0" lvl="0">
              <a:spcBef>
                <a:spcPts val="0"/>
              </a:spcBef>
              <a:buClr>
                <a:schemeClr val="dk1"/>
              </a:buClr>
              <a:buSzPct val="45833"/>
              <a:buFont typeface="Arial"/>
              <a:buNone/>
            </a:pPr>
            <a:r>
              <a:rPr sz="2400" lang="en"/>
              <a:t>• Tell stories together about books, about your family, and about things that you do.</a:t>
            </a:r>
          </a:p>
          <a:p>
            <a:pPr rtl="0" lvl="0">
              <a:spcBef>
                <a:spcPts val="0"/>
              </a:spcBef>
              <a:buClr>
                <a:schemeClr val="dk1"/>
              </a:buClr>
              <a:buFont typeface="Arial"/>
              <a:buNone/>
            </a:pPr>
            <a:r>
              <a:t/>
            </a:r>
            <a:endParaRPr sz="2400"/>
          </a:p>
          <a:p>
            <a:pPr rtl="0" lvl="0">
              <a:spcBef>
                <a:spcPts val="0"/>
              </a:spcBef>
              <a:buClr>
                <a:schemeClr val="dk1"/>
              </a:buClr>
              <a:buSzPct val="45833"/>
              <a:buFont typeface="Arial"/>
              <a:buNone/>
            </a:pPr>
            <a:r>
              <a:rPr sz="2400" lang="en"/>
              <a:t>• Talk about written material you have such as catalogs, advertisements, work-related materials, and mail.</a:t>
            </a:r>
          </a:p>
          <a:p>
            <a:pPr rtl="0" lvl="0">
              <a:spcBef>
                <a:spcPts val="0"/>
              </a:spcBef>
              <a:buClr>
                <a:schemeClr val="dk1"/>
              </a:buClr>
              <a:buSzPct val="55000"/>
              <a:buFont typeface="Arial"/>
              <a:buNone/>
            </a:pPr>
            <a:r>
              <a:rPr sz="2000" lang="en"/>
              <a:t>(Reading Today, December, 2003)</a:t>
            </a:r>
          </a:p>
          <a:p>
            <a:pPr rtl="0" lvl="0">
              <a:spcBef>
                <a:spcPts val="0"/>
              </a:spcBef>
              <a:buClr>
                <a:schemeClr val="dk1"/>
              </a:buClr>
              <a:buFont typeface="Arial"/>
              <a:buNone/>
            </a:pPr>
            <a:r>
              <a:t/>
            </a:r>
            <a:endParaRPr sz="2400"/>
          </a:p>
          <a:p>
            <a:pPr rtl="0" lvl="0">
              <a:spcBef>
                <a:spcPts val="0"/>
              </a:spcBef>
              <a:buClr>
                <a:schemeClr val="dk1"/>
              </a:buClr>
              <a:buFont typeface="Arial"/>
              <a:buNone/>
            </a:pPr>
            <a:r>
              <a:t/>
            </a:r>
            <a:endParaRPr sz="2400"/>
          </a:p>
          <a:p>
            <a:pPr rtl="0" lvl="0">
              <a:spcBef>
                <a:spcPts val="0"/>
              </a:spcBef>
              <a:buNone/>
            </a:pPr>
            <a:r>
              <a:t/>
            </a: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93C47D"/>
        </a:solidFill>
      </p:bgPr>
    </p:bg>
    <p:spTree>
      <p:nvGrpSpPr>
        <p:cNvPr id="201" name="Shape 201"/>
        <p:cNvGrpSpPr/>
        <p:nvPr/>
      </p:nvGrpSpPr>
      <p:grpSpPr>
        <a:xfrm>
          <a:off y="0" x="0"/>
          <a:ext cy="0" cx="0"/>
          <a:chOff y="0" x="0"/>
          <a:chExt cy="0" cx="0"/>
        </a:xfrm>
      </p:grpSpPr>
      <p:sp>
        <p:nvSpPr>
          <p:cNvPr id="202" name="Shape 202"/>
          <p:cNvSpPr txBox="1"/>
          <p:nvPr>
            <p:ph type="title"/>
          </p:nvPr>
        </p:nvSpPr>
        <p:spPr>
          <a:xfrm>
            <a:off y="274657" x="457200"/>
            <a:ext cy="1325399" cx="8229600"/>
          </a:xfrm>
          <a:prstGeom prst="rect">
            <a:avLst/>
          </a:prstGeom>
        </p:spPr>
        <p:txBody>
          <a:bodyPr bIns="91425" rIns="91425" lIns="91425" tIns="91425" anchor="b" anchorCtr="0">
            <a:noAutofit/>
          </a:bodyPr>
          <a:lstStyle/>
          <a:p>
            <a:pPr rtl="0" lvl="0">
              <a:spcBef>
                <a:spcPts val="0"/>
              </a:spcBef>
              <a:buNone/>
            </a:pPr>
            <a:r>
              <a:rPr lang="en"/>
              <a:t>School to Home Connections (continued)</a:t>
            </a:r>
          </a:p>
        </p:txBody>
      </p:sp>
      <p:sp>
        <p:nvSpPr>
          <p:cNvPr id="203" name="Shape 203"/>
          <p:cNvSpPr txBox="1"/>
          <p:nvPr>
            <p:ph idx="1" type="body"/>
          </p:nvPr>
        </p:nvSpPr>
        <p:spPr>
          <a:xfrm>
            <a:off y="1600200" x="457200"/>
            <a:ext cy="5153400" cx="8229600"/>
          </a:xfrm>
          <a:prstGeom prst="rect">
            <a:avLst/>
          </a:prstGeom>
        </p:spPr>
        <p:txBody>
          <a:bodyPr bIns="91425" rIns="91425" lIns="91425" tIns="91425" anchor="t" anchorCtr="0">
            <a:noAutofit/>
          </a:bodyPr>
          <a:lstStyle/>
          <a:p>
            <a:pPr rtl="0" lvl="0" indent="-381000" marL="457200">
              <a:spcBef>
                <a:spcPts val="0"/>
              </a:spcBef>
              <a:buClr>
                <a:schemeClr val="dk1"/>
              </a:buClr>
              <a:buSzPct val="100000"/>
              <a:buFont typeface="Arial"/>
              <a:buChar char="●"/>
            </a:pPr>
            <a:r>
              <a:rPr sz="2400" lang="en"/>
              <a:t>Reward your child's attempts at reading and writing, even if they are not perfect.</a:t>
            </a:r>
          </a:p>
          <a:p>
            <a:pPr rtl="0" lvl="0">
              <a:spcBef>
                <a:spcPts val="0"/>
              </a:spcBef>
              <a:buClr>
                <a:schemeClr val="dk1"/>
              </a:buClr>
              <a:buFont typeface="Arial"/>
              <a:buNone/>
            </a:pPr>
            <a:r>
              <a:t/>
            </a:r>
            <a:endParaRPr sz="2400"/>
          </a:p>
          <a:p>
            <a:pPr rtl="0" lvl="0" indent="-381000" marL="457200">
              <a:spcBef>
                <a:spcPts val="0"/>
              </a:spcBef>
              <a:buClr>
                <a:schemeClr val="dk1"/>
              </a:buClr>
              <a:buSzPct val="100000"/>
              <a:buFont typeface="Arial"/>
              <a:buChar char="●"/>
            </a:pPr>
            <a:r>
              <a:rPr sz="2400" lang="en"/>
              <a:t>Be sure that reading and writing are enjoyable experiences.</a:t>
            </a:r>
          </a:p>
          <a:p>
            <a:pPr rtl="0" lvl="0">
              <a:spcBef>
                <a:spcPts val="0"/>
              </a:spcBef>
              <a:buClr>
                <a:schemeClr val="dk1"/>
              </a:buClr>
              <a:buFont typeface="Arial"/>
              <a:buNone/>
            </a:pPr>
            <a:r>
              <a:t/>
            </a:r>
            <a:endParaRPr sz="2400"/>
          </a:p>
          <a:p>
            <a:pPr rtl="0" lvl="0" indent="-381000" marL="457200">
              <a:spcBef>
                <a:spcPts val="0"/>
              </a:spcBef>
              <a:buClr>
                <a:schemeClr val="dk1"/>
              </a:buClr>
              <a:buSzPct val="100000"/>
              <a:buFont typeface="Arial"/>
              <a:buChar char="●"/>
            </a:pPr>
            <a:r>
              <a:rPr sz="2400" lang="en"/>
              <a:t>Sign up for Reading Rewards at </a:t>
            </a:r>
            <a:r>
              <a:rPr u="sng" sz="2400" lang="en">
                <a:solidFill>
                  <a:schemeClr val="hlink"/>
                </a:solidFill>
                <a:hlinkClick r:id="rId3"/>
              </a:rPr>
              <a:t>http://www.reading-rewards.com</a:t>
            </a:r>
          </a:p>
          <a:p>
            <a:pPr rtl="0" lvl="0">
              <a:spcBef>
                <a:spcPts val="0"/>
              </a:spcBef>
              <a:buClr>
                <a:schemeClr val="dk1"/>
              </a:buClr>
              <a:buFont typeface="Arial"/>
              <a:buNone/>
            </a:pPr>
            <a:r>
              <a:t/>
            </a:r>
            <a:endParaRPr sz="2400"/>
          </a:p>
          <a:p>
            <a:pPr rtl="0" lvl="0" indent="-381000" marL="457200">
              <a:spcBef>
                <a:spcPts val="0"/>
              </a:spcBef>
              <a:buClr>
                <a:schemeClr val="dk1"/>
              </a:buClr>
              <a:buSzPct val="100000"/>
              <a:buFont typeface="Arial"/>
              <a:buChar char="●"/>
            </a:pPr>
            <a:r>
              <a:rPr sz="2400" lang="en"/>
              <a:t>Online books at </a:t>
            </a:r>
            <a:r>
              <a:rPr u="sng" sz="2400" lang="en">
                <a:solidFill>
                  <a:schemeClr val="hlink"/>
                </a:solidFill>
                <a:hlinkClick r:id="rId4"/>
              </a:rPr>
              <a:t>http://www.biguniverse.com</a:t>
            </a:r>
          </a:p>
          <a:p>
            <a:pPr rtl="0" lvl="0">
              <a:spcBef>
                <a:spcPts val="0"/>
              </a:spcBef>
              <a:buNone/>
            </a:pPr>
            <a:r>
              <a:t/>
            </a:r>
            <a:endParaRPr sz="600"/>
          </a:p>
          <a:p>
            <a:pPr rtl="0" lvl="0">
              <a:spcBef>
                <a:spcPts val="0"/>
              </a:spcBef>
              <a:buNone/>
            </a:pPr>
            <a:r>
              <a:rPr sz="1800" lang="en">
                <a:solidFill>
                  <a:schemeClr val="lt1"/>
                </a:solidFill>
              </a:rPr>
              <a:t>For more strategies see </a:t>
            </a:r>
            <a:r>
              <a:rPr sz="1800" lang="en" i="1">
                <a:solidFill>
                  <a:schemeClr val="lt1"/>
                </a:solidFill>
              </a:rPr>
              <a:t>Reading Today,</a:t>
            </a:r>
            <a:r>
              <a:rPr sz="1800" lang="en">
                <a:solidFill>
                  <a:schemeClr val="lt1"/>
                </a:solidFill>
              </a:rPr>
              <a:t> December, 2003</a:t>
            </a:r>
          </a:p>
          <a:p>
            <a:pPr rtl="0" lvl="0">
              <a:spcBef>
                <a:spcPts val="0"/>
              </a:spcBef>
              <a:buClr>
                <a:schemeClr val="dk1"/>
              </a:buClr>
              <a:buFont typeface="Arial"/>
              <a:buNone/>
            </a:pPr>
            <a:r>
              <a:t/>
            </a:r>
            <a:endParaRPr sz="2400"/>
          </a:p>
          <a:p>
            <a:pPr rtl="0" lvl="0">
              <a:spcBef>
                <a:spcPts val="0"/>
              </a:spcBef>
              <a:buClr>
                <a:schemeClr val="dk1"/>
              </a:buClr>
              <a:buFont typeface="Arial"/>
              <a:buNone/>
            </a:pPr>
            <a:r>
              <a:t/>
            </a:r>
            <a:endParaRPr sz="2400"/>
          </a:p>
          <a:p>
            <a:pPr rtl="0" lvl="0">
              <a:spcBef>
                <a:spcPts val="0"/>
              </a:spcBef>
              <a:buNone/>
            </a:pPr>
            <a:r>
              <a:t/>
            </a:r>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07" name="Shape 207"/>
        <p:cNvGrpSpPr/>
        <p:nvPr/>
      </p:nvGrpSpPr>
      <p:grpSpPr>
        <a:xfrm>
          <a:off y="0" x="0"/>
          <a:ext cy="0" cx="0"/>
          <a:chOff y="0" x="0"/>
          <a:chExt cy="0" cx="0"/>
        </a:xfrm>
      </p:grpSpPr>
      <p:sp>
        <p:nvSpPr>
          <p:cNvPr id="208" name="Shape 208"/>
          <p:cNvSpPr txBox="1"/>
          <p:nvPr/>
        </p:nvSpPr>
        <p:spPr>
          <a:xfrm>
            <a:off y="6241075" x="258250"/>
            <a:ext cy="430500" cx="8746200"/>
          </a:xfrm>
          <a:prstGeom prst="rect">
            <a:avLst/>
          </a:prstGeom>
        </p:spPr>
        <p:txBody>
          <a:bodyPr bIns="91425" rIns="91425" lIns="91425" tIns="91425" anchor="t" anchorCtr="0">
            <a:noAutofit/>
          </a:bodyPr>
          <a:lstStyle/>
          <a:p>
            <a:pPr rtl="0" lvl="0">
              <a:spcBef>
                <a:spcPts val="0"/>
              </a:spcBef>
              <a:buNone/>
            </a:pPr>
            <a:r>
              <a:t/>
            </a:r>
            <a:endParaRPr sz="1800"/>
          </a:p>
        </p:txBody>
      </p:sp>
      <p:sp>
        <p:nvSpPr>
          <p:cNvPr id="209" name="Shape 209"/>
          <p:cNvSpPr txBox="1"/>
          <p:nvPr/>
        </p:nvSpPr>
        <p:spPr>
          <a:xfrm>
            <a:off y="3943525" x="977600"/>
            <a:ext cy="2635499" cx="3624299"/>
          </a:xfrm>
          <a:prstGeom prst="rect">
            <a:avLst/>
          </a:prstGeom>
          <a:solidFill>
            <a:srgbClr val="000000"/>
          </a:solidFill>
          <a:ln w="9525" cap="flat">
            <a:solidFill>
              <a:srgbClr val="000000"/>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sz="3000" lang="en">
                <a:solidFill>
                  <a:schemeClr val="lt1"/>
                </a:solidFill>
              </a:rPr>
              <a:t>The Tools Needed for Reading Success:</a:t>
            </a:r>
          </a:p>
          <a:p>
            <a:pPr algn="ctr" rtl="0" lvl="0">
              <a:spcBef>
                <a:spcPts val="0"/>
              </a:spcBef>
              <a:buNone/>
            </a:pPr>
            <a:r>
              <a:rPr sz="3000" lang="en">
                <a:solidFill>
                  <a:schemeClr val="lt1"/>
                </a:solidFill>
              </a:rPr>
              <a:t>Best Practices K-5</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1000"/>
                                        <p:tgtEl>
                                          <p:spTgt spid="209"/>
                                        </p:tgtEl>
                                        <p:attrNameLst>
                                          <p:attrName>ppt_w</p:attrName>
                                        </p:attrNameLst>
                                      </p:cBhvr>
                                      <p:tavLst>
                                        <p:tav tm="0" fmla="">
                                          <p:val>
                                            <p:strVal val="0"/>
                                          </p:val>
                                        </p:tav>
                                        <p:tav tm="100000" fmla="">
                                          <p:val>
                                            <p:strVal val="#ppt_w"/>
                                          </p:val>
                                        </p:tav>
                                      </p:tavLst>
                                    </p:anim>
                                    <p:anim calcmode="lin" valueType="num">
                                      <p:cBhvr additive="base">
                                        <p:cTn dur="1000"/>
                                        <p:tgtEl>
                                          <p:spTgt spid="209"/>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3" name="Shape 213"/>
        <p:cNvGrpSpPr/>
        <p:nvPr/>
      </p:nvGrpSpPr>
      <p:grpSpPr>
        <a:xfrm>
          <a:off y="0" x="0"/>
          <a:ext cy="0" cx="0"/>
          <a:chOff y="0" x="0"/>
          <a:chExt cy="0" cx="0"/>
        </a:xfrm>
      </p:grpSpPr>
      <p:sp>
        <p:nvSpPr>
          <p:cNvPr id="214" name="Shape 214"/>
          <p:cNvSpPr txBox="1"/>
          <p:nvPr>
            <p:ph type="title"/>
          </p:nvPr>
        </p:nvSpPr>
        <p:spPr>
          <a:xfrm>
            <a:off y="304912" x="457200"/>
            <a:ext cy="1143000" cx="8229600"/>
          </a:xfrm>
          <a:prstGeom prst="rect">
            <a:avLst/>
          </a:prstGeom>
        </p:spPr>
        <p:txBody>
          <a:bodyPr bIns="91425" rIns="91425" lIns="91425" tIns="91425" anchor="b" anchorCtr="0">
            <a:noAutofit/>
          </a:bodyPr>
          <a:lstStyle/>
          <a:p>
            <a:pPr algn="ctr" rtl="0" lvl="0">
              <a:spcBef>
                <a:spcPts val="0"/>
              </a:spcBef>
              <a:buNone/>
            </a:pPr>
            <a:r>
              <a:rPr sz="3000" lang="en"/>
              <a:t>Common Core Reading Standard 10 K-5</a:t>
            </a:r>
          </a:p>
          <a:p>
            <a:pPr algn="l">
              <a:spcBef>
                <a:spcPts val="0"/>
              </a:spcBef>
              <a:buNone/>
            </a:pPr>
            <a:r>
              <a:t/>
            </a:r>
            <a:endParaRPr sz="3000"/>
          </a:p>
        </p:txBody>
      </p:sp>
      <p:sp>
        <p:nvSpPr>
          <p:cNvPr id="215" name="Shape 21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Arial"/>
              <a:buChar char="●"/>
            </a:pPr>
            <a:r>
              <a:rPr sz="1800" lang="en"/>
              <a:t>K Actively engage in group reading activities with purpose and understanding.</a:t>
            </a:r>
          </a:p>
          <a:p>
            <a:pPr rtl="0" lvl="0" indent="-342900" marL="457200">
              <a:spcBef>
                <a:spcPts val="0"/>
              </a:spcBef>
              <a:buClr>
                <a:schemeClr val="dk1"/>
              </a:buClr>
              <a:buSzPct val="100000"/>
              <a:buFont typeface="Arial"/>
              <a:buChar char="●"/>
            </a:pPr>
            <a:r>
              <a:rPr sz="1800" lang="en"/>
              <a:t>With prompting and support, read prose and poetry [informational texts] of appropriate complexity for grade 1.</a:t>
            </a:r>
          </a:p>
          <a:p>
            <a:pPr rtl="0" lvl="0" indent="-342900" marL="457200">
              <a:spcBef>
                <a:spcPts val="0"/>
              </a:spcBef>
              <a:buClr>
                <a:schemeClr val="dk1"/>
              </a:buClr>
              <a:buSzPct val="100000"/>
              <a:buFont typeface="Arial"/>
              <a:buChar char="●"/>
            </a:pPr>
            <a:r>
              <a:rPr sz="1800" lang="en"/>
              <a:t>By the end of the year, read and comprehend literature [informational texts] in the grades 2–3 text complexity band proficiently, with scaffolding as needed at the high end of the range.</a:t>
            </a:r>
          </a:p>
          <a:p>
            <a:pPr rtl="0" lvl="0" indent="-342900" marL="457200">
              <a:spcBef>
                <a:spcPts val="0"/>
              </a:spcBef>
              <a:buClr>
                <a:schemeClr val="dk1"/>
              </a:buClr>
              <a:buSzPct val="100000"/>
              <a:buFont typeface="Arial"/>
              <a:buChar char="●"/>
            </a:pPr>
            <a:r>
              <a:rPr sz="1800" lang="en"/>
              <a:t>By the end of the year, read and comprehend literature [informational texts] at the high end of the grades 2–3 text complexity band independently and proficiently.</a:t>
            </a:r>
          </a:p>
          <a:p>
            <a:pPr rtl="0" lvl="0" indent="-342900" marL="457200">
              <a:spcBef>
                <a:spcPts val="0"/>
              </a:spcBef>
              <a:buClr>
                <a:schemeClr val="dk1"/>
              </a:buClr>
              <a:buSzPct val="100000"/>
              <a:buFont typeface="Arial"/>
              <a:buChar char="●"/>
            </a:pPr>
            <a:r>
              <a:rPr sz="1800" lang="en"/>
              <a:t>By the end of the year, read and comprehend literature [informational texts] in the grades 4–5 text complexity band proficiently, with scaffolding as needed at the high end of the range.</a:t>
            </a:r>
          </a:p>
          <a:p>
            <a:pPr rtl="0" lvl="0" indent="-342900" marL="457200">
              <a:spcBef>
                <a:spcPts val="0"/>
              </a:spcBef>
              <a:buClr>
                <a:schemeClr val="dk1"/>
              </a:buClr>
              <a:buSzPct val="100000"/>
              <a:buFont typeface="Arial"/>
              <a:buChar char="●"/>
            </a:pPr>
            <a:r>
              <a:rPr sz="1800" lang="en"/>
              <a:t> By the end of the year, read and comprehend literature [informational texts] at the high end of the grades 4–5 text complexity band independently and proficiently.</a:t>
            </a:r>
          </a:p>
          <a:p>
            <a:pPr>
              <a:spcBef>
                <a:spcPts val="0"/>
              </a:spcBef>
              <a:buNone/>
            </a:pPr>
            <a:r>
              <a:t/>
            </a:r>
            <a:endParaRPr sz="1400"/>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y="0" x="0"/>
          <a:ext cy="0" cx="0"/>
          <a:chOff y="0" x="0"/>
          <a:chExt cy="0" cx="0"/>
        </a:xfrm>
      </p:grpSpPr>
      <p:sp>
        <p:nvSpPr>
          <p:cNvPr id="220" name="Shape 220"/>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National Reading Panel</a:t>
            </a:r>
          </a:p>
        </p:txBody>
      </p:sp>
      <p:sp>
        <p:nvSpPr>
          <p:cNvPr id="221" name="Shape 221"/>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t>The National Reading Panel (NRP) issued a report in 2000 that responded to a Congressional mandate to help parents, teachers, and policymakers identify key skills and methods central to reading achievement. The Panel was charged with reviewing research in reading instruction (focusing on the critical years of kindergarten through third grade) and identifying methods that consistently relate to reading success.</a:t>
            </a:r>
          </a:p>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sp>
        <p:nvSpPr>
          <p:cNvPr id="45" name="Shape 45"/>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b="0" lang="en">
                <a:solidFill>
                  <a:srgbClr val="FFFFFF"/>
                </a:solidFill>
              </a:rPr>
              <a:t>Leading for Social Justice</a:t>
            </a:r>
            <a:r>
              <a:rPr b="0" sz="3000" lang="en">
                <a:solidFill>
                  <a:srgbClr val="FFFFFF"/>
                </a:solidFill>
              </a:rPr>
              <a:t> </a:t>
            </a:r>
            <a:r>
              <a:rPr b="0" sz="1200" lang="en">
                <a:solidFill>
                  <a:srgbClr val="FFFFFF"/>
                </a:solidFill>
              </a:rPr>
              <a:t>By Frattura and Caper</a:t>
            </a:r>
          </a:p>
        </p:txBody>
      </p:sp>
      <p:sp>
        <p:nvSpPr>
          <p:cNvPr id="46" name="Shape 4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t/>
            </a:r>
            <a:endParaRPr/>
          </a:p>
          <a:p>
            <a:pPr rtl="0" lvl="0" indent="457200">
              <a:spcBef>
                <a:spcPts val="0"/>
              </a:spcBef>
              <a:buClr>
                <a:schemeClr val="dk1"/>
              </a:buClr>
              <a:buSzPct val="36666"/>
              <a:buFont typeface="Arial"/>
              <a:buNone/>
            </a:pPr>
            <a:r>
              <a:rPr lang="en"/>
              <a:t> Integrated Comprehensive Services (ICS) is where leaders must hold a core belief that all students should be educated in heterogeneous settings and possess the knowledge and skills to put this belief into action.</a:t>
            </a:r>
          </a:p>
          <a:p>
            <a:pPr rtl="0" lvl="0" indent="0" marL="457200">
              <a:spcBef>
                <a:spcPts val="480"/>
              </a:spcBef>
              <a:buNone/>
            </a:pPr>
            <a:r>
              <a:rPr sz="1200" lang="en"/>
              <a:t>(Frattura &amp; Caper, 2007)</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y="0" x="0"/>
          <a:ext cy="0" cx="0"/>
          <a:chOff y="0" x="0"/>
          <a:chExt cy="0" cx="0"/>
        </a:xfrm>
      </p:grpSpPr>
      <p:sp>
        <p:nvSpPr>
          <p:cNvPr id="226" name="Shape 226"/>
          <p:cNvSpPr txBox="1"/>
          <p:nvPr>
            <p:ph idx="1" type="body"/>
          </p:nvPr>
        </p:nvSpPr>
        <p:spPr>
          <a:xfrm>
            <a:off y="1694800" x="3704850"/>
            <a:ext cy="5289300" cx="5123700"/>
          </a:xfrm>
          <a:prstGeom prst="rect">
            <a:avLst/>
          </a:prstGeom>
        </p:spPr>
        <p:txBody>
          <a:bodyPr bIns="91425" rIns="91425" lIns="91425" tIns="91425" anchor="t" anchorCtr="0">
            <a:noAutofit/>
          </a:bodyPr>
          <a:lstStyle/>
          <a:p>
            <a:pPr rtl="0" lvl="0" indent="0" marL="457200">
              <a:lnSpc>
                <a:spcPct val="115000"/>
              </a:lnSpc>
              <a:spcBef>
                <a:spcPts val="0"/>
              </a:spcBef>
              <a:buNone/>
            </a:pPr>
            <a:r>
              <a:rPr sz="2400" lang="en"/>
              <a:t>The</a:t>
            </a:r>
            <a:r>
              <a:rPr sz="2400" lang="en">
                <a:hlinkClick r:id="rId3"/>
              </a:rPr>
              <a:t> </a:t>
            </a:r>
            <a:r>
              <a:rPr u="sng" sz="2400" lang="en">
                <a:solidFill>
                  <a:schemeClr val="hlink"/>
                </a:solidFill>
                <a:hlinkClick r:id="rId4"/>
              </a:rPr>
              <a:t>National Reading Panel's</a:t>
            </a:r>
            <a:r>
              <a:rPr sz="2400" lang="en"/>
              <a:t> analysis made it clear that the best approach to reading instruction is one that incorporates:</a:t>
            </a:r>
          </a:p>
          <a:p>
            <a:pPr rtl="0" lvl="0" indent="-381000" marL="457200">
              <a:lnSpc>
                <a:spcPct val="115000"/>
              </a:lnSpc>
              <a:spcBef>
                <a:spcPts val="0"/>
              </a:spcBef>
              <a:buClr>
                <a:schemeClr val="dk1"/>
              </a:buClr>
              <a:buSzPct val="100000"/>
              <a:buFont typeface="Arial"/>
              <a:buChar char="●"/>
            </a:pPr>
            <a:r>
              <a:rPr sz="2400" lang="en"/>
              <a:t>explicit instruction in phonemic awareness</a:t>
            </a:r>
          </a:p>
          <a:p>
            <a:pPr rtl="0" lvl="0" indent="-381000" marL="457200">
              <a:lnSpc>
                <a:spcPct val="115000"/>
              </a:lnSpc>
              <a:spcBef>
                <a:spcPts val="0"/>
              </a:spcBef>
              <a:buClr>
                <a:schemeClr val="dk1"/>
              </a:buClr>
              <a:buSzPct val="100000"/>
              <a:buFont typeface="Arial"/>
              <a:buChar char="●"/>
            </a:pPr>
            <a:r>
              <a:rPr sz="2400" lang="en"/>
              <a:t>systematic phonics instruction methods to improve fluency</a:t>
            </a:r>
          </a:p>
          <a:p>
            <a:pPr rtl="0" lvl="0" indent="-381000" marL="457200">
              <a:lnSpc>
                <a:spcPct val="115000"/>
              </a:lnSpc>
              <a:spcBef>
                <a:spcPts val="0"/>
              </a:spcBef>
              <a:buClr>
                <a:schemeClr val="dk1"/>
              </a:buClr>
              <a:buSzPct val="100000"/>
              <a:buFont typeface="Arial"/>
              <a:buChar char="●"/>
            </a:pPr>
            <a:r>
              <a:rPr sz="2400" lang="en"/>
              <a:t>ways to enhance comprehension.</a:t>
            </a:r>
          </a:p>
          <a:p>
            <a:pPr rtl="0" lvl="0">
              <a:spcBef>
                <a:spcPts val="0"/>
              </a:spcBef>
              <a:buNone/>
            </a:pPr>
            <a:r>
              <a:t/>
            </a:r>
            <a:endParaRPr sz="2400"/>
          </a:p>
          <a:p>
            <a:pPr rtl="0" lvl="0">
              <a:spcBef>
                <a:spcPts val="0"/>
              </a:spcBef>
              <a:buNone/>
            </a:pPr>
            <a:r>
              <a:t/>
            </a:r>
            <a:endParaRPr/>
          </a:p>
        </p:txBody>
      </p:sp>
      <p:sp>
        <p:nvSpPr>
          <p:cNvPr id="227" name="Shape 22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National Reading Panel</a:t>
            </a:r>
          </a:p>
        </p:txBody>
      </p:sp>
      <p:pic>
        <p:nvPicPr>
          <p:cNvPr id="228" name="Shape 228"/>
          <p:cNvPicPr preferRelativeResize="0"/>
          <p:nvPr/>
        </p:nvPicPr>
        <p:blipFill>
          <a:blip r:embed="rId5"/>
          <a:stretch>
            <a:fillRect/>
          </a:stretch>
        </p:blipFill>
        <p:spPr>
          <a:xfrm>
            <a:off y="1521375" x="0"/>
            <a:ext cy="5289300" cx="3501251"/>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32" name="Shape 232"/>
        <p:cNvGrpSpPr/>
        <p:nvPr/>
      </p:nvGrpSpPr>
      <p:grpSpPr>
        <a:xfrm>
          <a:off y="0" x="0"/>
          <a:ext cy="0" cx="0"/>
          <a:chOff y="0" x="0"/>
          <a:chExt cy="0" cx="0"/>
        </a:xfrm>
      </p:grpSpPr>
      <p:sp>
        <p:nvSpPr>
          <p:cNvPr id="233" name="Shape 233"/>
          <p:cNvSpPr txBox="1"/>
          <p:nvPr>
            <p:ph type="title"/>
          </p:nvPr>
        </p:nvSpPr>
        <p:spPr>
          <a:xfrm>
            <a:off y="274637" x="457200"/>
            <a:ext cy="1143000" cx="8229600"/>
          </a:xfrm>
          <a:prstGeom prst="rect">
            <a:avLst/>
          </a:prstGeom>
          <a:solidFill>
            <a:schemeClr val="lt1"/>
          </a:solidFill>
        </p:spPr>
        <p:txBody>
          <a:bodyPr bIns="91425" rIns="91425" lIns="91425" tIns="91425" anchor="b" anchorCtr="0">
            <a:noAutofit/>
          </a:bodyPr>
          <a:lstStyle/>
          <a:p>
            <a:pPr rtl="0" lvl="0">
              <a:spcBef>
                <a:spcPts val="0"/>
              </a:spcBef>
              <a:buClr>
                <a:schemeClr val="dk1"/>
              </a:buClr>
              <a:buSzPct val="30555"/>
              <a:buFont typeface="Arial"/>
              <a:buNone/>
            </a:pPr>
            <a:r>
              <a:rPr lang="en">
                <a:solidFill>
                  <a:schemeClr val="accent1"/>
                </a:solidFill>
              </a:rPr>
              <a:t>The Five Big Ideas in Beginning</a:t>
            </a:r>
          </a:p>
          <a:p>
            <a:pPr rtl="0" lvl="0">
              <a:spcBef>
                <a:spcPts val="0"/>
              </a:spcBef>
              <a:buNone/>
            </a:pPr>
            <a:r>
              <a:rPr lang="en">
                <a:solidFill>
                  <a:schemeClr val="accent1"/>
                </a:solidFill>
              </a:rPr>
              <a:t>Reading</a:t>
            </a:r>
          </a:p>
        </p:txBody>
      </p:sp>
      <p:sp>
        <p:nvSpPr>
          <p:cNvPr id="234" name="Shape 234"/>
          <p:cNvSpPr txBox="1"/>
          <p:nvPr>
            <p:ph idx="1" type="body"/>
          </p:nvPr>
        </p:nvSpPr>
        <p:spPr>
          <a:xfrm>
            <a:off y="1568675" x="457200"/>
            <a:ext cy="4967700" cx="5037000"/>
          </a:xfrm>
          <a:prstGeom prst="rect">
            <a:avLst/>
          </a:prstGeom>
        </p:spPr>
        <p:txBody>
          <a:bodyPr bIns="91425" rIns="91425" lIns="91425" tIns="91425" anchor="t" anchorCtr="0">
            <a:noAutofit/>
          </a:bodyPr>
          <a:lstStyle/>
          <a:p>
            <a:pPr rtl="0" lvl="0">
              <a:spcBef>
                <a:spcPts val="0"/>
              </a:spcBef>
              <a:buClr>
                <a:schemeClr val="dk1"/>
              </a:buClr>
              <a:buFont typeface="Arial"/>
              <a:buNone/>
            </a:pPr>
            <a:r>
              <a:t/>
            </a:r>
            <a:endParaRPr/>
          </a:p>
          <a:p>
            <a:pPr rtl="0" lvl="0">
              <a:spcBef>
                <a:spcPts val="0"/>
              </a:spcBef>
              <a:buClr>
                <a:schemeClr val="dk1"/>
              </a:buClr>
              <a:buSzPct val="30555"/>
              <a:buFont typeface="Arial"/>
              <a:buNone/>
            </a:pPr>
            <a:r>
              <a:rPr b="1" sz="3600" lang="en">
                <a:solidFill>
                  <a:schemeClr val="lt1"/>
                </a:solidFill>
                <a:hlinkClick r:id="rId4"/>
              </a:rPr>
              <a:t>Phonemic Awareness</a:t>
            </a:r>
            <a:r>
              <a:rPr b="1" sz="3600" lang="en">
                <a:solidFill>
                  <a:schemeClr val="lt1"/>
                </a:solidFill>
              </a:rPr>
              <a:t> </a:t>
            </a:r>
          </a:p>
          <a:p>
            <a:pPr rtl="0" lvl="0">
              <a:spcBef>
                <a:spcPts val="0"/>
              </a:spcBef>
              <a:buClr>
                <a:schemeClr val="dk1"/>
              </a:buClr>
              <a:buSzPct val="30555"/>
              <a:buFont typeface="Arial"/>
              <a:buNone/>
            </a:pPr>
            <a:r>
              <a:rPr b="1" sz="3600" lang="en">
                <a:solidFill>
                  <a:schemeClr val="lt1"/>
                </a:solidFill>
                <a:hlinkClick r:id="rId5"/>
              </a:rPr>
              <a:t>Alphabetic Principle</a:t>
            </a:r>
            <a:r>
              <a:rPr b="1" sz="3600" lang="en">
                <a:solidFill>
                  <a:schemeClr val="lt1"/>
                </a:solidFill>
              </a:rPr>
              <a:t> </a:t>
            </a:r>
          </a:p>
          <a:p>
            <a:pPr rtl="0" lvl="0">
              <a:spcBef>
                <a:spcPts val="0"/>
              </a:spcBef>
              <a:buClr>
                <a:schemeClr val="dk1"/>
              </a:buClr>
              <a:buSzPct val="30555"/>
              <a:buFont typeface="Arial"/>
              <a:buNone/>
            </a:pPr>
            <a:r>
              <a:rPr b="1" sz="3600" lang="en">
                <a:solidFill>
                  <a:schemeClr val="lt1"/>
                </a:solidFill>
                <a:hlinkClick r:id="rId6"/>
              </a:rPr>
              <a:t>Fluency with Text</a:t>
            </a:r>
          </a:p>
          <a:p>
            <a:pPr rtl="0" lvl="0">
              <a:spcBef>
                <a:spcPts val="0"/>
              </a:spcBef>
              <a:buClr>
                <a:schemeClr val="dk1"/>
              </a:buClr>
              <a:buSzPct val="30555"/>
              <a:buFont typeface="Arial"/>
              <a:buNone/>
            </a:pPr>
            <a:r>
              <a:rPr b="1" sz="3600" lang="en">
                <a:solidFill>
                  <a:schemeClr val="lt1"/>
                </a:solidFill>
                <a:hlinkClick r:id="rId7"/>
              </a:rPr>
              <a:t>Vocabulary</a:t>
            </a:r>
            <a:r>
              <a:rPr b="1" sz="3600" lang="en">
                <a:solidFill>
                  <a:schemeClr val="lt1"/>
                </a:solidFill>
              </a:rPr>
              <a:t> </a:t>
            </a:r>
          </a:p>
          <a:p>
            <a:pPr rtl="0" lvl="0">
              <a:spcBef>
                <a:spcPts val="0"/>
              </a:spcBef>
              <a:buClr>
                <a:schemeClr val="dk1"/>
              </a:buClr>
              <a:buSzPct val="30555"/>
              <a:buFont typeface="Arial"/>
              <a:buNone/>
            </a:pPr>
            <a:r>
              <a:rPr b="1" sz="3600" lang="en">
                <a:solidFill>
                  <a:schemeClr val="lt1"/>
                </a:solidFill>
                <a:hlinkClick r:id="rId8"/>
              </a:rPr>
              <a:t>Comprehension</a:t>
            </a:r>
          </a:p>
          <a:p>
            <a:pPr>
              <a:spcBef>
                <a:spcPts val="0"/>
              </a:spcBef>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33"/>
                                        </p:tgtEl>
                                        <p:attrNameLst>
                                          <p:attrName>style.visibility</p:attrName>
                                        </p:attrNameLst>
                                      </p:cBhvr>
                                      <p:to>
                                        <p:strVal val="visible"/>
                                      </p:to>
                                    </p:set>
                                    <p:animEffect transition="in" filter="fade">
                                      <p:cBhvr>
                                        <p:cTn dur="1000"/>
                                        <p:tgtEl>
                                          <p:spTgt spid="233"/>
                                        </p:tgtEl>
                                      </p:cBhvr>
                                    </p:animEffect>
                                  </p:childTnLst>
                                </p:cTn>
                              </p:par>
                              <p:par>
                                <p:cTn presetID="10" fill="hold" presetSubtype="0" presetClass="entr" nodeType="withEffect">
                                  <p:stCondLst>
                                    <p:cond delay="0"/>
                                  </p:stCondLst>
                                  <p:childTnLst>
                                    <p:set>
                                      <p:cBhvr>
                                        <p:cTn dur="1" fill="hold">
                                          <p:stCondLst>
                                            <p:cond delay="0"/>
                                          </p:stCondLst>
                                        </p:cTn>
                                        <p:tgtEl>
                                          <p:spTgt spid="234"/>
                                        </p:tgtEl>
                                        <p:attrNameLst>
                                          <p:attrName>style.visibility</p:attrName>
                                        </p:attrNameLst>
                                      </p:cBhvr>
                                      <p:to>
                                        <p:strVal val="visible"/>
                                      </p:to>
                                    </p:set>
                                    <p:animEffect transition="in" filter="fade">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8" name="Shape 238"/>
        <p:cNvGrpSpPr/>
        <p:nvPr/>
      </p:nvGrpSpPr>
      <p:grpSpPr>
        <a:xfrm>
          <a:off y="0" x="0"/>
          <a:ext cy="0" cx="0"/>
          <a:chOff y="0" x="0"/>
          <a:chExt cy="0" cx="0"/>
        </a:xfrm>
      </p:grpSpPr>
      <p:sp>
        <p:nvSpPr>
          <p:cNvPr id="239" name="Shape 23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Clr>
                <a:schemeClr val="dk1"/>
              </a:buClr>
              <a:buSzPct val="30555"/>
              <a:buFont typeface="Arial"/>
              <a:buNone/>
            </a:pPr>
            <a:r>
              <a:rPr lang="en">
                <a:solidFill>
                  <a:srgbClr val="FFFFFF"/>
                </a:solidFill>
              </a:rPr>
              <a:t>Phonemic Awareness (PA) is:</a:t>
            </a:r>
          </a:p>
        </p:txBody>
      </p:sp>
      <p:sp>
        <p:nvSpPr>
          <p:cNvPr id="240" name="Shape 24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lnSpc>
                <a:spcPct val="115000"/>
              </a:lnSpc>
              <a:spcBef>
                <a:spcPts val="0"/>
              </a:spcBef>
              <a:buNone/>
            </a:pPr>
            <a:r>
              <a:rPr sz="2400" lang="en"/>
              <a:t>The ability to hear and manipulate the sounds in spoken words and the understanding that spoken words and syllables are made up of sequences of speech sounds (Yopp, 1992). </a:t>
            </a:r>
          </a:p>
          <a:p>
            <a:pPr rtl="0" lvl="0">
              <a:lnSpc>
                <a:spcPct val="115000"/>
              </a:lnSpc>
              <a:spcBef>
                <a:spcPts val="0"/>
              </a:spcBef>
              <a:buNone/>
            </a:pPr>
            <a:r>
              <a:t/>
            </a:r>
            <a:endParaRPr sz="2400"/>
          </a:p>
          <a:p>
            <a:pPr rtl="0" lvl="0" indent="-381000" marL="457200">
              <a:lnSpc>
                <a:spcPct val="115000"/>
              </a:lnSpc>
              <a:spcBef>
                <a:spcPts val="0"/>
              </a:spcBef>
              <a:buClr>
                <a:schemeClr val="dk1"/>
              </a:buClr>
              <a:buSzPct val="100000"/>
              <a:buFont typeface="Arial"/>
              <a:buChar char="●"/>
            </a:pPr>
            <a:r>
              <a:rPr sz="2400" lang="en"/>
              <a:t>Essential to learning to read in an alphabetic writing system, because letters represent sounds or phonemes. Without phonemic awareness, phonics makes little sense.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y="0" x="0"/>
          <a:ext cy="0" cx="0"/>
          <a:chOff y="0" x="0"/>
          <a:chExt cy="0" cx="0"/>
        </a:xfrm>
      </p:grpSpPr>
      <p:sp>
        <p:nvSpPr>
          <p:cNvPr id="245" name="Shape 245"/>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Phonemic Awareness (Continued)</a:t>
            </a:r>
          </a:p>
        </p:txBody>
      </p:sp>
      <p:sp>
        <p:nvSpPr>
          <p:cNvPr id="246" name="Shape 24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lnSpc>
                <a:spcPct val="115000"/>
              </a:lnSpc>
              <a:spcBef>
                <a:spcPts val="0"/>
              </a:spcBef>
              <a:buClr>
                <a:schemeClr val="dk1"/>
              </a:buClr>
              <a:buSzPct val="100000"/>
              <a:buFont typeface="Arial"/>
              <a:buChar char="●"/>
            </a:pPr>
            <a:r>
              <a:rPr sz="2400" lang="en"/>
              <a:t>Fundamental to mapping speech to print. If a child cannot hear that "man" and "moon" begin with the same sound or cannot blend the sounds /rrrrrruuuuuunnnnn/ into the word "run", he or she may have great difficulty connecting sounds with their written symbols or blending sounds to make a word. </a:t>
            </a:r>
          </a:p>
          <a:p>
            <a:pPr rtl="0" lvl="0">
              <a:lnSpc>
                <a:spcPct val="115000"/>
              </a:lnSpc>
              <a:spcBef>
                <a:spcPts val="0"/>
              </a:spcBef>
              <a:buNone/>
            </a:pPr>
            <a:r>
              <a:t/>
            </a:r>
            <a:endParaRPr sz="2400"/>
          </a:p>
          <a:p>
            <a:pPr lvl="0" indent="-381000" marL="457200">
              <a:lnSpc>
                <a:spcPct val="115000"/>
              </a:lnSpc>
              <a:spcBef>
                <a:spcPts val="0"/>
              </a:spcBef>
              <a:buClr>
                <a:schemeClr val="dk1"/>
              </a:buClr>
              <a:buSzPct val="100000"/>
              <a:buFont typeface="Arial"/>
              <a:buChar char="●"/>
            </a:pPr>
            <a:r>
              <a:rPr sz="2400" lang="en"/>
              <a:t>Essential to learning to read in an alphabetic writing system.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y="0" x="0"/>
          <a:ext cy="0" cx="0"/>
          <a:chOff y="0" x="0"/>
          <a:chExt cy="0" cx="0"/>
        </a:xfrm>
      </p:grpSpPr>
      <p:sp>
        <p:nvSpPr>
          <p:cNvPr id="251" name="Shape 25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Alphabetic Principle</a:t>
            </a:r>
          </a:p>
        </p:txBody>
      </p:sp>
      <p:sp>
        <p:nvSpPr>
          <p:cNvPr id="252" name="Shape 252"/>
          <p:cNvSpPr txBox="1"/>
          <p:nvPr>
            <p:ph idx="1" type="body"/>
          </p:nvPr>
        </p:nvSpPr>
        <p:spPr>
          <a:xfrm>
            <a:off y="1895725" x="457200"/>
            <a:ext cy="1586400" cx="5065799"/>
          </a:xfrm>
          <a:prstGeom prst="rect">
            <a:avLst/>
          </a:prstGeom>
        </p:spPr>
        <p:txBody>
          <a:bodyPr bIns="91425" rIns="91425" lIns="91425" tIns="91425" anchor="t" anchorCtr="0">
            <a:noAutofit/>
          </a:bodyPr>
          <a:lstStyle/>
          <a:p>
            <a:pPr rtl="0" lvl="0" indent="-381000" marL="457200">
              <a:lnSpc>
                <a:spcPct val="115000"/>
              </a:lnSpc>
              <a:spcBef>
                <a:spcPts val="0"/>
              </a:spcBef>
              <a:buClr>
                <a:schemeClr val="dk1"/>
              </a:buClr>
              <a:buSzPct val="100000"/>
              <a:buFont typeface="Arial"/>
              <a:buChar char="●"/>
            </a:pPr>
            <a:r>
              <a:rPr b="1" sz="2400" lang="en"/>
              <a:t>Alphabetic Understanding</a:t>
            </a:r>
            <a:r>
              <a:rPr sz="2400" lang="en"/>
              <a:t>: Words are composed of letters that represent sounds.</a:t>
            </a:r>
          </a:p>
          <a:p>
            <a:pPr>
              <a:spcBef>
                <a:spcPts val="0"/>
              </a:spcBef>
              <a:buNone/>
            </a:pPr>
            <a:r>
              <a:t/>
            </a:r>
            <a:endParaRPr/>
          </a:p>
        </p:txBody>
      </p:sp>
      <p:pic>
        <p:nvPicPr>
          <p:cNvPr id="253" name="Shape 253"/>
          <p:cNvPicPr preferRelativeResize="0"/>
          <p:nvPr/>
        </p:nvPicPr>
        <p:blipFill>
          <a:blip r:embed="rId3"/>
          <a:stretch>
            <a:fillRect/>
          </a:stretch>
        </p:blipFill>
        <p:spPr>
          <a:xfrm>
            <a:off y="0" x="5417250"/>
            <a:ext cy="3729225" cx="3726750"/>
          </a:xfrm>
          <a:prstGeom prst="rect">
            <a:avLst/>
          </a:prstGeom>
          <a:noFill/>
          <a:ln>
            <a:noFill/>
          </a:ln>
        </p:spPr>
      </p:pic>
      <p:sp>
        <p:nvSpPr>
          <p:cNvPr id="254" name="Shape 254"/>
          <p:cNvSpPr txBox="1"/>
          <p:nvPr>
            <p:ph idx="2" type="body"/>
          </p:nvPr>
        </p:nvSpPr>
        <p:spPr>
          <a:xfrm>
            <a:off y="3812600" x="245025"/>
            <a:ext cy="2638200" cx="8898900"/>
          </a:xfrm>
          <a:prstGeom prst="rect">
            <a:avLst/>
          </a:prstGeom>
        </p:spPr>
        <p:txBody>
          <a:bodyPr bIns="91425" rIns="91425" lIns="91425" tIns="91425" anchor="t" anchorCtr="0">
            <a:noAutofit/>
          </a:bodyPr>
          <a:lstStyle/>
          <a:p>
            <a:pPr rtl="0" lvl="0">
              <a:lnSpc>
                <a:spcPct val="115000"/>
              </a:lnSpc>
              <a:spcBef>
                <a:spcPts val="0"/>
              </a:spcBef>
              <a:buNone/>
            </a:pPr>
            <a:r>
              <a:t/>
            </a:r>
            <a:endParaRPr sz="2400"/>
          </a:p>
          <a:p>
            <a:pPr rtl="0" lvl="0" indent="-381000" marL="457200">
              <a:lnSpc>
                <a:spcPct val="115000"/>
              </a:lnSpc>
              <a:spcBef>
                <a:spcPts val="0"/>
              </a:spcBef>
              <a:buClr>
                <a:schemeClr val="dk1"/>
              </a:buClr>
              <a:buSzPct val="100000"/>
              <a:buFont typeface="Arial"/>
              <a:buChar char="●"/>
            </a:pPr>
            <a:r>
              <a:rPr b="1" sz="2400" lang="en"/>
              <a:t>Phonological Recoding</a:t>
            </a:r>
            <a:r>
              <a:rPr sz="2400" lang="en"/>
              <a:t>: Using systematic relationships between letters and phonemes (letter-sound correspondence) to retrieve the pronunciation of an unknown printed string or to spell words.</a:t>
            </a:r>
          </a:p>
          <a:p>
            <a:pPr rtl="0" lvl="0">
              <a:spcBef>
                <a:spcPts val="0"/>
              </a:spcBef>
              <a:buNone/>
            </a:pPr>
            <a:r>
              <a:t/>
            </a: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y="0" x="0"/>
          <a:ext cy="0" cx="0"/>
          <a:chOff y="0" x="0"/>
          <a:chExt cy="0" cx="0"/>
        </a:xfrm>
      </p:grpSpPr>
      <p:sp>
        <p:nvSpPr>
          <p:cNvPr id="259" name="Shape 259"/>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Fluency</a:t>
            </a:r>
          </a:p>
        </p:txBody>
      </p:sp>
      <p:sp>
        <p:nvSpPr>
          <p:cNvPr id="260" name="Shape 26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lnSpc>
                <a:spcPct val="115000"/>
              </a:lnSpc>
              <a:spcBef>
                <a:spcPts val="0"/>
              </a:spcBef>
              <a:buNone/>
            </a:pPr>
            <a:r>
              <a:rPr sz="2400" lang="en"/>
              <a:t>Fluency (automaticity) is reading words with no noticeable cognitive or mental effort. It is having mastered word recognition skills to the point of overlearning. Fundamental skills are so "automatic" that they do not require conscious attention.</a:t>
            </a:r>
          </a:p>
          <a:p>
            <a:pPr rtl="0" lvl="0" indent="0" marL="0">
              <a:lnSpc>
                <a:spcPct val="115000"/>
              </a:lnSpc>
              <a:spcBef>
                <a:spcPts val="0"/>
              </a:spcBef>
              <a:buNone/>
            </a:pPr>
            <a:r>
              <a:t/>
            </a:r>
            <a:endParaRPr sz="2400"/>
          </a:p>
          <a:p>
            <a:pPr rtl="0" lvl="0" indent="0" marL="0">
              <a:lnSpc>
                <a:spcPct val="115000"/>
              </a:lnSpc>
              <a:spcBef>
                <a:spcPts val="0"/>
              </a:spcBef>
              <a:buNone/>
            </a:pPr>
            <a:r>
              <a:rPr sz="2400" lang="en"/>
              <a:t>Examples of automaticity:</a:t>
            </a:r>
          </a:p>
          <a:p>
            <a:pPr rtl="0" lvl="0" indent="-381000" marL="457200">
              <a:lnSpc>
                <a:spcPct val="115000"/>
              </a:lnSpc>
              <a:spcBef>
                <a:spcPts val="0"/>
              </a:spcBef>
              <a:buClr>
                <a:schemeClr val="dk1"/>
              </a:buClr>
              <a:buSzPct val="100000"/>
              <a:buFont typeface="Arial"/>
              <a:buChar char="●"/>
            </a:pPr>
            <a:r>
              <a:rPr sz="2400" lang="en"/>
              <a:t>shifting gears on a car</a:t>
            </a:r>
          </a:p>
          <a:p>
            <a:pPr rtl="0" lvl="0" indent="-381000" marL="457200">
              <a:lnSpc>
                <a:spcPct val="115000"/>
              </a:lnSpc>
              <a:spcBef>
                <a:spcPts val="0"/>
              </a:spcBef>
              <a:buClr>
                <a:schemeClr val="dk1"/>
              </a:buClr>
              <a:buSzPct val="100000"/>
              <a:buFont typeface="Arial"/>
              <a:buChar char="●"/>
            </a:pPr>
            <a:r>
              <a:rPr sz="2400" lang="en"/>
              <a:t>playing a musical instrument</a:t>
            </a:r>
          </a:p>
          <a:p>
            <a:pPr rtl="0" lvl="0" indent="-381000" marL="457200">
              <a:lnSpc>
                <a:spcPct val="115000"/>
              </a:lnSpc>
              <a:spcBef>
                <a:spcPts val="0"/>
              </a:spcBef>
              <a:buClr>
                <a:schemeClr val="dk1"/>
              </a:buClr>
              <a:buSzPct val="100000"/>
              <a:buFont typeface="Arial"/>
              <a:buChar char="●"/>
            </a:pPr>
            <a:r>
              <a:rPr sz="2400" lang="en"/>
              <a:t>playing a sport (serving a tennis ball)</a:t>
            </a:r>
          </a:p>
          <a:p>
            <a:pPr>
              <a:spcBef>
                <a:spcPts val="0"/>
              </a:spcBef>
              <a:buNone/>
            </a:pPr>
            <a:r>
              <a:t/>
            </a:r>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4" name="Shape 264"/>
        <p:cNvGrpSpPr/>
        <p:nvPr/>
      </p:nvGrpSpPr>
      <p:grpSpPr>
        <a:xfrm>
          <a:off y="0" x="0"/>
          <a:ext cy="0" cx="0"/>
          <a:chOff y="0" x="0"/>
          <a:chExt cy="0" cx="0"/>
        </a:xfrm>
      </p:grpSpPr>
      <p:sp>
        <p:nvSpPr>
          <p:cNvPr id="265" name="Shape 265"/>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Vocabulary</a:t>
            </a:r>
          </a:p>
        </p:txBody>
      </p:sp>
      <p:sp>
        <p:nvSpPr>
          <p:cNvPr id="266" name="Shape 266"/>
          <p:cNvSpPr txBox="1"/>
          <p:nvPr>
            <p:ph idx="1" type="body"/>
          </p:nvPr>
        </p:nvSpPr>
        <p:spPr>
          <a:xfrm>
            <a:off y="1600200" x="457200"/>
            <a:ext cy="4967700" cx="5317800"/>
          </a:xfrm>
          <a:prstGeom prst="rect">
            <a:avLst/>
          </a:prstGeom>
        </p:spPr>
        <p:txBody>
          <a:bodyPr bIns="91425" rIns="91425" lIns="91425" tIns="91425" anchor="t" anchorCtr="0">
            <a:noAutofit/>
          </a:bodyPr>
          <a:lstStyle/>
          <a:p>
            <a:pPr rtl="0" lvl="0" indent="0" marL="0">
              <a:lnSpc>
                <a:spcPct val="115000"/>
              </a:lnSpc>
              <a:spcBef>
                <a:spcPts val="0"/>
              </a:spcBef>
              <a:buNone/>
            </a:pPr>
            <a:r>
              <a:rPr sz="2400" lang="en"/>
              <a:t>Learning, as a language based activity, is fundamentally and profoundly dependent on vocabulary knowledge. Learners must have access to the meanings of words that teachers, or their surrogates (e.g., other adults, books, films, etc.), use to guide them into contemplating known concepts in novel ways (i.e. to learn something new).</a:t>
            </a:r>
          </a:p>
          <a:p>
            <a:pPr rtl="0" lvl="0" indent="0" marL="0">
              <a:lnSpc>
                <a:spcPct val="115000"/>
              </a:lnSpc>
              <a:spcBef>
                <a:spcPts val="0"/>
              </a:spcBef>
              <a:buNone/>
            </a:pPr>
            <a:r>
              <a:t/>
            </a:r>
            <a:endParaRPr sz="1800"/>
          </a:p>
          <a:p>
            <a:pPr rtl="0" lvl="0" indent="0" marL="0">
              <a:lnSpc>
                <a:spcPct val="115000"/>
              </a:lnSpc>
              <a:spcBef>
                <a:spcPts val="0"/>
              </a:spcBef>
              <a:buNone/>
            </a:pPr>
            <a:r>
              <a:rPr sz="1800" lang="en"/>
              <a:t>(Baker, Simmons, &amp; Kame'enui, 1998) </a:t>
            </a:r>
          </a:p>
        </p:txBody>
      </p:sp>
      <p:pic>
        <p:nvPicPr>
          <p:cNvPr id="267" name="Shape 267"/>
          <p:cNvPicPr preferRelativeResize="0"/>
          <p:nvPr/>
        </p:nvPicPr>
        <p:blipFill>
          <a:blip r:embed="rId3"/>
          <a:stretch>
            <a:fillRect/>
          </a:stretch>
        </p:blipFill>
        <p:spPr>
          <a:xfrm>
            <a:off y="1524700" x="5775000"/>
            <a:ext cy="5402849" cx="4154600"/>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
        <p:nvSpPr>
          <p:cNvPr id="272" name="Shape 272"/>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Comprehension</a:t>
            </a:r>
          </a:p>
        </p:txBody>
      </p:sp>
      <p:sp>
        <p:nvSpPr>
          <p:cNvPr id="273" name="Shape 273"/>
          <p:cNvSpPr txBox="1"/>
          <p:nvPr>
            <p:ph idx="1" type="body"/>
          </p:nvPr>
        </p:nvSpPr>
        <p:spPr>
          <a:xfrm>
            <a:off y="1687100" x="283350"/>
            <a:ext cy="4967700" cx="7942799"/>
          </a:xfrm>
          <a:prstGeom prst="rect">
            <a:avLst/>
          </a:prstGeom>
        </p:spPr>
        <p:txBody>
          <a:bodyPr bIns="91425" rIns="91425" lIns="91425" tIns="91425" anchor="t" anchorCtr="0">
            <a:noAutofit/>
          </a:bodyPr>
          <a:lstStyle/>
          <a:p>
            <a:pPr rtl="0" lvl="0" indent="-381000" marL="457200">
              <a:lnSpc>
                <a:spcPct val="115000"/>
              </a:lnSpc>
              <a:spcBef>
                <a:spcPts val="0"/>
              </a:spcBef>
              <a:buClr>
                <a:schemeClr val="dk1"/>
              </a:buClr>
              <a:buSzPct val="100000"/>
              <a:buFont typeface="Arial"/>
              <a:buChar char="●"/>
            </a:pPr>
            <a:r>
              <a:rPr sz="2400" lang="en"/>
              <a:t>The essence of reading</a:t>
            </a:r>
          </a:p>
          <a:p>
            <a:pPr rtl="0" lvl="0">
              <a:lnSpc>
                <a:spcPct val="115000"/>
              </a:lnSpc>
              <a:spcBef>
                <a:spcPts val="0"/>
              </a:spcBef>
              <a:buNone/>
            </a:pPr>
            <a:r>
              <a:t/>
            </a:r>
            <a:endParaRPr sz="2400"/>
          </a:p>
          <a:p>
            <a:pPr rtl="0" lvl="0" indent="-381000" marL="457200">
              <a:lnSpc>
                <a:spcPct val="115000"/>
              </a:lnSpc>
              <a:spcBef>
                <a:spcPts val="0"/>
              </a:spcBef>
              <a:buClr>
                <a:schemeClr val="dk1"/>
              </a:buClr>
              <a:buSzPct val="100000"/>
              <a:buFont typeface="Arial"/>
              <a:buChar char="●"/>
            </a:pPr>
            <a:r>
              <a:rPr sz="2400" lang="en"/>
              <a:t>Active and intentional                                             thinking in which the                                            meaning is constructed through interactions between the text and the reader (Durkin, 1973).</a:t>
            </a:r>
          </a:p>
          <a:p>
            <a:pPr rtl="0" lvl="0">
              <a:lnSpc>
                <a:spcPct val="115000"/>
              </a:lnSpc>
              <a:spcBef>
                <a:spcPts val="0"/>
              </a:spcBef>
              <a:buNone/>
            </a:pPr>
            <a:r>
              <a:t/>
            </a:r>
            <a:endParaRPr sz="2400"/>
          </a:p>
          <a:p>
            <a:pPr rtl="0" lvl="0" indent="-381000" marL="457200">
              <a:lnSpc>
                <a:spcPct val="115000"/>
              </a:lnSpc>
              <a:spcBef>
                <a:spcPts val="0"/>
              </a:spcBef>
              <a:buClr>
                <a:schemeClr val="dk1"/>
              </a:buClr>
              <a:buSzPct val="100000"/>
              <a:buFont typeface="Arial"/>
              <a:buChar char="●"/>
            </a:pPr>
            <a:r>
              <a:rPr b="1" sz="2400" lang="en"/>
              <a:t>Comprehension:</a:t>
            </a:r>
            <a:r>
              <a:rPr sz="2400" lang="en"/>
              <a:t> the complex cognitive process involving the intentional interaction between reader and text to extract meaning</a:t>
            </a:r>
          </a:p>
          <a:p>
            <a:pPr>
              <a:spcBef>
                <a:spcPts val="0"/>
              </a:spcBef>
              <a:buNone/>
            </a:pPr>
            <a:r>
              <a:t/>
            </a:r>
            <a:endParaRPr/>
          </a:p>
        </p:txBody>
      </p:sp>
      <p:pic>
        <p:nvPicPr>
          <p:cNvPr id="274" name="Shape 274"/>
          <p:cNvPicPr preferRelativeResize="0"/>
          <p:nvPr/>
        </p:nvPicPr>
        <p:blipFill>
          <a:blip r:embed="rId3"/>
          <a:stretch>
            <a:fillRect/>
          </a:stretch>
        </p:blipFill>
        <p:spPr>
          <a:xfrm>
            <a:off y="0" x="4276450"/>
            <a:ext cy="3242349" cx="4867549"/>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8" name="Shape 278"/>
        <p:cNvGrpSpPr/>
        <p:nvPr/>
      </p:nvGrpSpPr>
      <p:grpSpPr>
        <a:xfrm>
          <a:off y="0" x="0"/>
          <a:ext cy="0" cx="0"/>
          <a:chOff y="0" x="0"/>
          <a:chExt cy="0" cx="0"/>
        </a:xfrm>
      </p:grpSpPr>
      <p:sp>
        <p:nvSpPr>
          <p:cNvPr id="279" name="Shape 279"/>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Comprehension Strategies</a:t>
            </a:r>
          </a:p>
        </p:txBody>
      </p:sp>
      <p:sp>
        <p:nvSpPr>
          <p:cNvPr id="280" name="Shape 28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lnSpc>
                <a:spcPct val="115000"/>
              </a:lnSpc>
              <a:spcBef>
                <a:spcPts val="0"/>
              </a:spcBef>
              <a:buClr>
                <a:schemeClr val="dk1"/>
              </a:buClr>
              <a:buSzPct val="100000"/>
              <a:buFont typeface="Arial"/>
              <a:buChar char="●"/>
            </a:pPr>
            <a:r>
              <a:rPr sz="2400" lang="en"/>
              <a:t>Activate background knowledge and use to make meaning out of text</a:t>
            </a:r>
          </a:p>
          <a:p>
            <a:pPr rtl="0" lvl="0" indent="-381000" marL="457200">
              <a:lnSpc>
                <a:spcPct val="115000"/>
              </a:lnSpc>
              <a:spcBef>
                <a:spcPts val="0"/>
              </a:spcBef>
              <a:buClr>
                <a:schemeClr val="dk1"/>
              </a:buClr>
              <a:buSzPct val="100000"/>
              <a:buFont typeface="Arial"/>
              <a:buChar char="●"/>
            </a:pPr>
            <a:r>
              <a:rPr sz="2400" lang="en"/>
              <a:t>Generate and ask questions while reading</a:t>
            </a:r>
          </a:p>
          <a:p>
            <a:pPr rtl="0" lvl="0" indent="-381000" marL="457200">
              <a:lnSpc>
                <a:spcPct val="115000"/>
              </a:lnSpc>
              <a:spcBef>
                <a:spcPts val="0"/>
              </a:spcBef>
              <a:buClr>
                <a:schemeClr val="dk1"/>
              </a:buClr>
              <a:buSzPct val="100000"/>
              <a:buFont typeface="Arial"/>
              <a:buChar char="●"/>
            </a:pPr>
            <a:r>
              <a:rPr sz="2400" lang="en"/>
              <a:t>Evaluate or draw conclusions from information in a text</a:t>
            </a:r>
          </a:p>
          <a:p>
            <a:pPr rtl="0" lvl="0" indent="-381000" marL="457200">
              <a:lnSpc>
                <a:spcPct val="115000"/>
              </a:lnSpc>
              <a:spcBef>
                <a:spcPts val="0"/>
              </a:spcBef>
              <a:buClr>
                <a:schemeClr val="dk1"/>
              </a:buClr>
              <a:buSzPct val="100000"/>
              <a:buFont typeface="Arial"/>
              <a:buChar char="●"/>
            </a:pPr>
            <a:r>
              <a:rPr sz="2400" lang="en"/>
              <a:t>Get meaning by making informed predictions</a:t>
            </a:r>
          </a:p>
          <a:p>
            <a:pPr rtl="0" lvl="0" indent="-381000" marL="457200">
              <a:lnSpc>
                <a:spcPct val="115000"/>
              </a:lnSpc>
              <a:spcBef>
                <a:spcPts val="0"/>
              </a:spcBef>
              <a:buClr>
                <a:schemeClr val="dk1"/>
              </a:buClr>
              <a:buSzPct val="100000"/>
              <a:buFont typeface="Arial"/>
              <a:buChar char="●"/>
            </a:pPr>
            <a:r>
              <a:rPr sz="2400" lang="en"/>
              <a:t>Monitor comprehension including knowing when they understand and what they don’t understand, and using additional strategies to improve when understanding is blocked</a:t>
            </a:r>
          </a:p>
          <a:p>
            <a:pPr rtl="0" lvl="0" indent="-381000" marL="457200">
              <a:lnSpc>
                <a:spcPct val="115000"/>
              </a:lnSpc>
              <a:spcBef>
                <a:spcPts val="0"/>
              </a:spcBef>
              <a:buClr>
                <a:schemeClr val="dk1"/>
              </a:buClr>
              <a:buSzPct val="100000"/>
              <a:buFont typeface="Arial"/>
              <a:buChar char="●"/>
            </a:pPr>
            <a:r>
              <a:rPr sz="2400" lang="en"/>
              <a:t>Derive meaning of narrative and expository text by being able identify relevant text structures</a:t>
            </a:r>
          </a:p>
          <a:p>
            <a:pPr algn="r" rtl="0" lvl="0">
              <a:lnSpc>
                <a:spcPct val="115000"/>
              </a:lnSpc>
              <a:spcBef>
                <a:spcPts val="0"/>
              </a:spcBef>
              <a:buNone/>
            </a:pPr>
            <a:r>
              <a:rPr sz="2400" lang="en"/>
              <a:t>(Bursuck &amp; Damer, 2007)</a:t>
            </a:r>
          </a:p>
          <a:p>
            <a:pPr rtl="0" lvl="0">
              <a:spcBef>
                <a:spcPts val="0"/>
              </a:spcBef>
              <a:buNone/>
            </a:pPr>
            <a:r>
              <a:t/>
            </a: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84" name="Shape 284"/>
        <p:cNvGrpSpPr/>
        <p:nvPr/>
      </p:nvGrpSpPr>
      <p:grpSpPr>
        <a:xfrm>
          <a:off y="0" x="0"/>
          <a:ext cy="0" cx="0"/>
          <a:chOff y="0" x="0"/>
          <a:chExt cy="0" cx="0"/>
        </a:xfrm>
      </p:grpSpPr>
      <p:sp>
        <p:nvSpPr>
          <p:cNvPr id="285" name="Shape 285"/>
          <p:cNvSpPr txBox="1"/>
          <p:nvPr>
            <p:ph type="title"/>
          </p:nvPr>
        </p:nvSpPr>
        <p:spPr>
          <a:xfrm>
            <a:off y="274637" x="457200"/>
            <a:ext cy="1143000" cx="8229600"/>
          </a:xfrm>
          <a:prstGeom prst="rect">
            <a:avLst/>
          </a:prstGeom>
          <a:solidFill>
            <a:schemeClr val="accent1"/>
          </a:solidFill>
        </p:spPr>
        <p:txBody>
          <a:bodyPr bIns="91425" rIns="91425" lIns="91425" tIns="91425" anchor="b" anchorCtr="0">
            <a:noAutofit/>
          </a:bodyPr>
          <a:lstStyle/>
          <a:p>
            <a:pPr>
              <a:spcBef>
                <a:spcPts val="0"/>
              </a:spcBef>
              <a:buNone/>
            </a:pPr>
            <a:r>
              <a:rPr lang="en"/>
              <a:t>Students at Higher Risk for Reading Difficulties</a:t>
            </a:r>
          </a:p>
        </p:txBody>
      </p:sp>
      <p:sp>
        <p:nvSpPr>
          <p:cNvPr id="286" name="Shape 286"/>
          <p:cNvSpPr txBox="1"/>
          <p:nvPr>
            <p:ph idx="1" type="body"/>
          </p:nvPr>
        </p:nvSpPr>
        <p:spPr>
          <a:xfrm>
            <a:off y="1600200" x="1587150"/>
            <a:ext cy="4967700" cx="5691599"/>
          </a:xfrm>
          <a:prstGeom prst="rect">
            <a:avLst/>
          </a:prstGeom>
          <a:solidFill>
            <a:schemeClr val="lt1"/>
          </a:solidFill>
          <a:ln w="76200" cap="flat">
            <a:solidFill>
              <a:schemeClr val="accent1"/>
            </a:solidFill>
            <a:prstDash val="solid"/>
            <a:round/>
            <a:headEnd w="med" len="med" type="none"/>
            <a:tailEnd w="med" len="med" type="none"/>
          </a:ln>
        </p:spPr>
        <p:txBody>
          <a:bodyPr bIns="91425" rIns="91425" lIns="91425" tIns="91425" anchor="t" anchorCtr="0">
            <a:noAutofit/>
          </a:bodyPr>
          <a:lstStyle/>
          <a:p>
            <a:pPr rtl="0" lvl="0" indent="-419100" marL="457200">
              <a:lnSpc>
                <a:spcPct val="115000"/>
              </a:lnSpc>
              <a:spcBef>
                <a:spcPts val="0"/>
              </a:spcBef>
              <a:buClr>
                <a:schemeClr val="dk1"/>
              </a:buClr>
              <a:buSzPct val="100000"/>
              <a:buFont typeface="Arial"/>
              <a:buChar char="●"/>
            </a:pPr>
            <a:r>
              <a:rPr sz="3000" lang="en"/>
              <a:t>Students raised in poverty</a:t>
            </a:r>
          </a:p>
          <a:p>
            <a:pPr rtl="0" lvl="0" indent="-419100" marL="457200">
              <a:lnSpc>
                <a:spcPct val="115000"/>
              </a:lnSpc>
              <a:spcBef>
                <a:spcPts val="0"/>
              </a:spcBef>
              <a:buClr>
                <a:schemeClr val="dk1"/>
              </a:buClr>
              <a:buSzPct val="100000"/>
              <a:buFont typeface="Arial"/>
              <a:buChar char="●"/>
            </a:pPr>
            <a:r>
              <a:rPr sz="3000" lang="en"/>
              <a:t>Student with limited access to books or text</a:t>
            </a:r>
          </a:p>
          <a:p>
            <a:pPr rtl="0" lvl="0" indent="-419100" marL="457200">
              <a:lnSpc>
                <a:spcPct val="115000"/>
              </a:lnSpc>
              <a:spcBef>
                <a:spcPts val="0"/>
              </a:spcBef>
              <a:buClr>
                <a:schemeClr val="dk1"/>
              </a:buClr>
              <a:buSzPct val="100000"/>
              <a:buFont typeface="Arial"/>
              <a:buChar char="●"/>
            </a:pPr>
            <a:r>
              <a:rPr sz="3000" lang="en"/>
              <a:t>Students with learning disabilities</a:t>
            </a:r>
          </a:p>
          <a:p>
            <a:pPr rtl="0" lvl="0" indent="-419100" marL="457200">
              <a:lnSpc>
                <a:spcPct val="115000"/>
              </a:lnSpc>
              <a:spcBef>
                <a:spcPts val="0"/>
              </a:spcBef>
              <a:buClr>
                <a:schemeClr val="dk1"/>
              </a:buClr>
              <a:buSzPct val="100000"/>
              <a:buFont typeface="Arial"/>
              <a:buChar char="●"/>
            </a:pPr>
            <a:r>
              <a:rPr sz="3000" lang="en"/>
              <a:t>Student who speak English as a second language</a:t>
            </a:r>
          </a:p>
          <a:p>
            <a:pPr rtl="0" lvl="0" indent="-419100" marL="457200">
              <a:lnSpc>
                <a:spcPct val="115000"/>
              </a:lnSpc>
              <a:spcBef>
                <a:spcPts val="0"/>
              </a:spcBef>
              <a:buClr>
                <a:schemeClr val="dk1"/>
              </a:buClr>
              <a:buSzPct val="100000"/>
              <a:buFont typeface="Arial"/>
              <a:buChar char="●"/>
            </a:pPr>
            <a:r>
              <a:rPr sz="3000" lang="en"/>
              <a:t>Students that may have been born prematurely</a:t>
            </a:r>
            <a:r>
              <a:rPr lang="en"/>
              <a:t> </a:t>
            </a:r>
            <a:r>
              <a:rPr sz="1200" lang="en"/>
              <a:t>(Bursuck, &amp; Damer,  2007)</a:t>
            </a:r>
          </a:p>
          <a:p>
            <a:pPr>
              <a:spcBef>
                <a:spcPts val="0"/>
              </a:spcBef>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85"/>
                                        </p:tgtEl>
                                        <p:attrNameLst>
                                          <p:attrName>style.visibility</p:attrName>
                                        </p:attrNameLst>
                                      </p:cBhvr>
                                      <p:to>
                                        <p:strVal val="visible"/>
                                      </p:to>
                                    </p:set>
                                    <p:animEffect transition="in" filter="fade">
                                      <p:cBhvr>
                                        <p:cTn dur="1000"/>
                                        <p:tgtEl>
                                          <p:spTgt spid="285"/>
                                        </p:tgtEl>
                                      </p:cBhvr>
                                    </p:animEffect>
                                  </p:childTnLst>
                                </p:cTn>
                              </p:par>
                              <p:par>
                                <p:cTn presetID="10" fill="hold" presetSubtype="0" presetClass="entr" nodeType="withEffect">
                                  <p:stCondLst>
                                    <p:cond delay="0"/>
                                  </p:stCondLst>
                                  <p:childTnLst>
                                    <p:set>
                                      <p:cBhvr>
                                        <p:cTn dur="1" fill="hold">
                                          <p:stCondLst>
                                            <p:cond delay="0"/>
                                          </p:stCondLst>
                                        </p:cTn>
                                        <p:tgtEl>
                                          <p:spTgt spid="286"/>
                                        </p:tgtEl>
                                        <p:attrNameLst>
                                          <p:attrName>style.visibility</p:attrName>
                                        </p:attrNameLst>
                                      </p:cBhvr>
                                      <p:to>
                                        <p:strVal val="visible"/>
                                      </p:to>
                                    </p:set>
                                    <p:animEffect transition="in" filter="fade">
                                      <p:cBhvr>
                                        <p:cTn dur="1000"/>
                                        <p:tgtEl>
                                          <p:spTgt spid="2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 name="Shape 50"/>
        <p:cNvGrpSpPr/>
        <p:nvPr/>
      </p:nvGrpSpPr>
      <p:grpSpPr>
        <a:xfrm>
          <a:off y="0" x="0"/>
          <a:ext cy="0" cx="0"/>
          <a:chOff y="0" x="0"/>
          <a:chExt cy="0" cx="0"/>
        </a:xfrm>
      </p:grpSpPr>
      <p:sp>
        <p:nvSpPr>
          <p:cNvPr id="51" name="Shape 5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Resources Dilemma</a:t>
            </a:r>
          </a:p>
        </p:txBody>
      </p:sp>
      <p:sp>
        <p:nvSpPr>
          <p:cNvPr id="52" name="Shape 5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n"/>
              <a:t>Well-intentioned teachers, while trying to get extra support for their students, may be hurting them more than helping.</a:t>
            </a:r>
          </a:p>
          <a:p>
            <a:pPr rtl="0" lvl="0" indent="-419100" marL="457200">
              <a:spcBef>
                <a:spcPts val="0"/>
              </a:spcBef>
              <a:buClr>
                <a:schemeClr val="dk1"/>
              </a:buClr>
              <a:buSzPct val="100000"/>
              <a:buFont typeface="Arial"/>
              <a:buChar char="●"/>
            </a:pPr>
            <a:r>
              <a:rPr lang="en"/>
              <a:t>Clustering ELL students for services </a:t>
            </a:r>
          </a:p>
          <a:p>
            <a:pPr rtl="0" lvl="0" indent="-419100" marL="457200">
              <a:spcBef>
                <a:spcPts val="0"/>
              </a:spcBef>
              <a:buClr>
                <a:schemeClr val="dk1"/>
              </a:buClr>
              <a:buSzPct val="100000"/>
              <a:buFont typeface="Arial"/>
              <a:buChar char="●"/>
            </a:pPr>
            <a:r>
              <a:rPr lang="en"/>
              <a:t>At-risk students placed in alternative sites</a:t>
            </a:r>
          </a:p>
          <a:p>
            <a:pPr rtl="0" lvl="0" indent="-419100" marL="457200">
              <a:spcBef>
                <a:spcPts val="0"/>
              </a:spcBef>
              <a:buClr>
                <a:schemeClr val="dk1"/>
              </a:buClr>
              <a:buSzPct val="100000"/>
              <a:buFont typeface="Arial"/>
              <a:buChar char="●"/>
            </a:pPr>
            <a:r>
              <a:rPr lang="en"/>
              <a:t>Small groups of students with problems in one classroom makes it difficult to use resources without the child feeling singled out. </a:t>
            </a:r>
          </a:p>
          <a:p>
            <a:pPr algn="r" lvl="0">
              <a:spcBef>
                <a:spcPts val="0"/>
              </a:spcBef>
              <a:buNone/>
            </a:pPr>
            <a:r>
              <a:rPr sz="1800" lang="en"/>
              <a:t>(Frattura &amp; Caper, 2007)</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290" name="Shape 290"/>
        <p:cNvGrpSpPr/>
        <p:nvPr/>
      </p:nvGrpSpPr>
      <p:grpSpPr>
        <a:xfrm>
          <a:off y="0" x="0"/>
          <a:ext cy="0" cx="0"/>
          <a:chOff y="0" x="0"/>
          <a:chExt cy="0" cx="0"/>
        </a:xfrm>
      </p:grpSpPr>
      <p:pic>
        <p:nvPicPr>
          <p:cNvPr id="291" name="Shape 291"/>
          <p:cNvPicPr preferRelativeResize="0"/>
          <p:nvPr/>
        </p:nvPicPr>
        <p:blipFill>
          <a:blip r:embed="rId4"/>
          <a:stretch>
            <a:fillRect/>
          </a:stretch>
        </p:blipFill>
        <p:spPr>
          <a:xfrm>
            <a:off y="354750" x="1488200"/>
            <a:ext cy="4569324" cx="5746499"/>
          </a:xfrm>
          <a:prstGeom prst="rect">
            <a:avLst/>
          </a:prstGeom>
        </p:spPr>
      </p:pic>
      <p:sp>
        <p:nvSpPr>
          <p:cNvPr id="292" name="Shape 292"/>
          <p:cNvSpPr txBox="1"/>
          <p:nvPr/>
        </p:nvSpPr>
        <p:spPr>
          <a:xfrm>
            <a:off y="4924075" x="1155050"/>
            <a:ext cy="1632000" cx="6412799"/>
          </a:xfrm>
          <a:prstGeom prst="rect">
            <a:avLst/>
          </a:prstGeom>
          <a:solidFill>
            <a:schemeClr val="lt1"/>
          </a:solidFill>
        </p:spPr>
        <p:txBody>
          <a:bodyPr bIns="91425" rIns="91425" lIns="91425" tIns="91425" anchor="t" anchorCtr="0">
            <a:noAutofit/>
          </a:bodyPr>
          <a:lstStyle/>
          <a:p>
            <a:pPr rtl="0" lvl="0">
              <a:spcBef>
                <a:spcPts val="0"/>
              </a:spcBef>
              <a:buClr>
                <a:schemeClr val="dk1"/>
              </a:buClr>
              <a:buSzPct val="100000"/>
              <a:buFont typeface="Arial"/>
              <a:buNone/>
            </a:pPr>
            <a:r>
              <a:rPr b="1" sz="1100" lang="en">
                <a:solidFill>
                  <a:schemeClr val="dk1"/>
                </a:solidFill>
              </a:rPr>
              <a:t>	</a:t>
            </a:r>
            <a:r>
              <a:rPr b="1" lang="en">
                <a:solidFill>
                  <a:schemeClr val="dk1"/>
                </a:solidFill>
              </a:rPr>
              <a:t>	The Scope of Reading in the U.S.</a:t>
            </a:r>
          </a:p>
          <a:p>
            <a:pPr rtl="0" lvl="0">
              <a:spcBef>
                <a:spcPts val="0"/>
              </a:spcBef>
              <a:buClr>
                <a:schemeClr val="dk1"/>
              </a:buClr>
              <a:buSzPct val="78571"/>
              <a:buFont typeface="Arial"/>
              <a:buNone/>
            </a:pPr>
            <a:r>
              <a:rPr lang="en">
                <a:solidFill>
                  <a:schemeClr val="dk1"/>
                </a:solidFill>
              </a:rPr>
              <a:t>Students in the bottom 25% of the reading continuum have a trajectory of progress that diverges early from their peers who have learned to read successfully</a:t>
            </a:r>
          </a:p>
          <a:p>
            <a:pPr>
              <a:spcBef>
                <a:spcPts val="0"/>
              </a:spcBef>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91"/>
                                        </p:tgtEl>
                                        <p:attrNameLst>
                                          <p:attrName>style.visibility</p:attrName>
                                        </p:attrNameLst>
                                      </p:cBhvr>
                                      <p:to>
                                        <p:strVal val="visible"/>
                                      </p:to>
                                    </p:set>
                                    <p:animEffect transition="in" filter="fade">
                                      <p:cBhvr>
                                        <p:cTn dur="1000"/>
                                        <p:tgtEl>
                                          <p:spTgt spid="291"/>
                                        </p:tgtEl>
                                      </p:cBhvr>
                                    </p:animEffect>
                                  </p:childTnLst>
                                </p:cTn>
                              </p:par>
                              <p:par>
                                <p:cTn presetID="10" fill="hold" presetSubtype="0" presetClass="entr" nodeType="withEffect">
                                  <p:stCondLst>
                                    <p:cond delay="0"/>
                                  </p:stCondLst>
                                  <p:childTnLst>
                                    <p:set>
                                      <p:cBhvr>
                                        <p:cTn dur="1" fill="hold">
                                          <p:stCondLst>
                                            <p:cond delay="0"/>
                                          </p:stCondLst>
                                        </p:cTn>
                                        <p:tgtEl>
                                          <p:spTgt spid="292"/>
                                        </p:tgtEl>
                                        <p:attrNameLst>
                                          <p:attrName>style.visibility</p:attrName>
                                        </p:attrNameLst>
                                      </p:cBhvr>
                                      <p:to>
                                        <p:strVal val="visible"/>
                                      </p:to>
                                    </p:set>
                                    <p:animEffect transition="in" filter="fade">
                                      <p:cBhvr>
                                        <p:cTn dur="1000"/>
                                        <p:tgtEl>
                                          <p:spTgt spid="2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y="0" x="0"/>
          <a:ext cy="0" cx="0"/>
          <a:chOff y="0" x="0"/>
          <a:chExt cy="0" cx="0"/>
        </a:xfrm>
      </p:grpSpPr>
      <p:sp>
        <p:nvSpPr>
          <p:cNvPr id="297" name="Shape 297"/>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sz="3000" lang="en"/>
              <a:t>Most Effective Way to Teach Essential Reading Skills to Children Who Are at Risk </a:t>
            </a:r>
          </a:p>
        </p:txBody>
      </p:sp>
      <p:sp>
        <p:nvSpPr>
          <p:cNvPr id="298" name="Shape 298"/>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Clr>
                <a:schemeClr val="dk1"/>
              </a:buClr>
              <a:buSzPct val="45833"/>
              <a:buFont typeface="Arial"/>
              <a:buNone/>
            </a:pPr>
            <a:r>
              <a:rPr sz="2400" lang="en"/>
              <a:t>Instruction has to be Explicit and Systematic;</a:t>
            </a:r>
          </a:p>
          <a:p>
            <a:pPr rtl="0" lvl="0">
              <a:spcBef>
                <a:spcPts val="0"/>
              </a:spcBef>
              <a:buClr>
                <a:schemeClr val="dk1"/>
              </a:buClr>
              <a:buSzPct val="45833"/>
              <a:buFont typeface="Arial"/>
              <a:buNone/>
            </a:pPr>
            <a:r>
              <a:rPr sz="2400" lang="en"/>
              <a:t>Explicit Instruction-is the clear, direct teaching of reading skills and strategies that include:</a:t>
            </a:r>
          </a:p>
          <a:p>
            <a:pPr rtl="0" lvl="0" indent="-381000" marL="457200">
              <a:spcBef>
                <a:spcPts val="0"/>
              </a:spcBef>
              <a:buClr>
                <a:schemeClr val="dk1"/>
              </a:buClr>
              <a:buSzPct val="100000"/>
              <a:buFont typeface="Arial"/>
              <a:buChar char="●"/>
            </a:pPr>
            <a:r>
              <a:rPr sz="2400" lang="en"/>
              <a:t>Clear Instructional Outcomes</a:t>
            </a:r>
          </a:p>
          <a:p>
            <a:pPr rtl="0" lvl="0" indent="-381000" marL="457200">
              <a:spcBef>
                <a:spcPts val="0"/>
              </a:spcBef>
              <a:buClr>
                <a:schemeClr val="dk1"/>
              </a:buClr>
              <a:buSzPct val="100000"/>
              <a:buFont typeface="Arial"/>
              <a:buChar char="●"/>
            </a:pPr>
            <a:r>
              <a:rPr sz="2400" lang="en"/>
              <a:t>Clear purpose for learning</a:t>
            </a:r>
          </a:p>
          <a:p>
            <a:pPr rtl="0" lvl="0" indent="-381000" marL="457200">
              <a:spcBef>
                <a:spcPts val="0"/>
              </a:spcBef>
              <a:buClr>
                <a:schemeClr val="dk1"/>
              </a:buClr>
              <a:buSzPct val="100000"/>
              <a:buFont typeface="Arial"/>
              <a:buChar char="●"/>
            </a:pPr>
            <a:r>
              <a:rPr sz="2400" lang="en"/>
              <a:t>Clear and understandable directions and explanations</a:t>
            </a:r>
          </a:p>
          <a:p>
            <a:pPr rtl="0" lvl="0" indent="-381000" marL="457200">
              <a:spcBef>
                <a:spcPts val="0"/>
              </a:spcBef>
              <a:buClr>
                <a:schemeClr val="dk1"/>
              </a:buClr>
              <a:buSzPct val="100000"/>
              <a:buFont typeface="Arial"/>
              <a:buChar char="●"/>
            </a:pPr>
            <a:r>
              <a:rPr sz="2400" lang="en"/>
              <a:t>Adequate modeling/demonstration, guided practice, and independent practice as part of the teaching process</a:t>
            </a:r>
          </a:p>
          <a:p>
            <a:pPr rtl="0" lvl="0" indent="-381000" marL="457200">
              <a:spcBef>
                <a:spcPts val="0"/>
              </a:spcBef>
              <a:buClr>
                <a:schemeClr val="dk1"/>
              </a:buClr>
              <a:buSzPct val="100000"/>
              <a:buFont typeface="Arial"/>
              <a:buChar char="●"/>
            </a:pPr>
            <a:r>
              <a:rPr sz="2400" lang="en"/>
              <a:t>Clear consistent corrective feedback on student success and student errors</a:t>
            </a:r>
          </a:p>
          <a:p>
            <a:pPr>
              <a:spcBef>
                <a:spcPts val="0"/>
              </a:spcBef>
              <a:buNone/>
            </a:pPr>
            <a:r>
              <a:t/>
            </a:r>
            <a:endParaRPr sz="2400"/>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y="0" x="0"/>
          <a:ext cy="0" cx="0"/>
          <a:chOff y="0" x="0"/>
          <a:chExt cy="0" cx="0"/>
        </a:xfrm>
      </p:grpSpPr>
      <p:sp>
        <p:nvSpPr>
          <p:cNvPr id="303" name="Shape 303"/>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Differentiated </a:t>
            </a:r>
          </a:p>
          <a:p>
            <a:pPr>
              <a:spcBef>
                <a:spcPts val="0"/>
              </a:spcBef>
              <a:buNone/>
            </a:pPr>
            <a:r>
              <a:rPr lang="en"/>
              <a:t>Instruction</a:t>
            </a:r>
          </a:p>
        </p:txBody>
      </p:sp>
      <p:sp>
        <p:nvSpPr>
          <p:cNvPr id="304" name="Shape 304"/>
          <p:cNvSpPr txBox="1"/>
          <p:nvPr>
            <p:ph idx="1" type="body"/>
          </p:nvPr>
        </p:nvSpPr>
        <p:spPr>
          <a:xfrm>
            <a:off y="1600200" x="457275"/>
            <a:ext cy="4967700" cx="8229600"/>
          </a:xfrm>
          <a:prstGeom prst="rect">
            <a:avLst/>
          </a:prstGeom>
        </p:spPr>
        <p:txBody>
          <a:bodyPr bIns="91425" rIns="91425" lIns="91425" tIns="91425" anchor="t" anchorCtr="0">
            <a:noAutofit/>
          </a:bodyPr>
          <a:lstStyle/>
          <a:p>
            <a:pPr rtl="0" lvl="0" indent="-381000" marL="457200">
              <a:lnSpc>
                <a:spcPct val="115000"/>
              </a:lnSpc>
              <a:spcBef>
                <a:spcPts val="0"/>
              </a:spcBef>
              <a:buClr>
                <a:schemeClr val="dk1"/>
              </a:buClr>
              <a:buSzPct val="100000"/>
              <a:buFont typeface="Arial"/>
              <a:buChar char="●"/>
            </a:pPr>
            <a:r>
              <a:rPr sz="2400" lang="en"/>
              <a:t>Schools need a range                                                        of instructional options                                                      to meet the diverse                                                       needs of their students.                                              (Tomlinson, 2000)</a:t>
            </a:r>
          </a:p>
          <a:p>
            <a:pPr rtl="0" lvl="0">
              <a:lnSpc>
                <a:spcPct val="115000"/>
              </a:lnSpc>
              <a:spcBef>
                <a:spcPts val="0"/>
              </a:spcBef>
              <a:buNone/>
            </a:pPr>
            <a:r>
              <a:t/>
            </a:r>
            <a:endParaRPr sz="2400"/>
          </a:p>
          <a:p>
            <a:pPr rtl="0" lvl="0" indent="-381000" marL="457200">
              <a:lnSpc>
                <a:spcPct val="115000"/>
              </a:lnSpc>
              <a:spcBef>
                <a:spcPts val="0"/>
              </a:spcBef>
              <a:buClr>
                <a:schemeClr val="dk1"/>
              </a:buClr>
              <a:buSzPct val="100000"/>
              <a:buFont typeface="Arial"/>
              <a:buChar char="●"/>
            </a:pPr>
            <a:r>
              <a:rPr sz="2400" lang="en"/>
              <a:t>Differentiated instruction in reading can be done through the three-tiered system where students receive the level of support necessary for them to read at or above grade level.(Bursuck &amp; Damer, 2007)</a:t>
            </a:r>
          </a:p>
          <a:p>
            <a:pPr>
              <a:spcBef>
                <a:spcPts val="0"/>
              </a:spcBef>
              <a:buNone/>
            </a:pPr>
            <a:r>
              <a:t/>
            </a:r>
            <a:endParaRPr/>
          </a:p>
        </p:txBody>
      </p:sp>
      <p:pic>
        <p:nvPicPr>
          <p:cNvPr id="305" name="Shape 305"/>
          <p:cNvPicPr preferRelativeResize="0"/>
          <p:nvPr/>
        </p:nvPicPr>
        <p:blipFill>
          <a:blip r:embed="rId3"/>
          <a:stretch>
            <a:fillRect/>
          </a:stretch>
        </p:blipFill>
        <p:spPr>
          <a:xfrm>
            <a:off y="0" x="4259050"/>
            <a:ext cy="3253849" cx="4884949"/>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09" name="Shape 309"/>
        <p:cNvGrpSpPr/>
        <p:nvPr/>
      </p:nvGrpSpPr>
      <p:grpSpPr>
        <a:xfrm>
          <a:off y="0" x="0"/>
          <a:ext cy="0" cx="0"/>
          <a:chOff y="0" x="0"/>
          <a:chExt cy="0" cx="0"/>
        </a:xfrm>
      </p:grpSpPr>
      <p:pic>
        <p:nvPicPr>
          <p:cNvPr id="310" name="Shape 310"/>
          <p:cNvPicPr preferRelativeResize="0"/>
          <p:nvPr/>
        </p:nvPicPr>
        <p:blipFill>
          <a:blip r:embed="rId4"/>
          <a:stretch>
            <a:fillRect/>
          </a:stretch>
        </p:blipFill>
        <p:spPr>
          <a:xfrm>
            <a:off y="578825" x="278275"/>
            <a:ext cy="5700350" cx="8587449"/>
          </a:xfrm>
          <a:prstGeom prst="rect">
            <a:avLst/>
          </a:prstGeom>
        </p:spPr>
      </p:pic>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10"/>
                                        </p:tgtEl>
                                        <p:attrNameLst>
                                          <p:attrName>style.visibility</p:attrName>
                                        </p:attrNameLst>
                                      </p:cBhvr>
                                      <p:to>
                                        <p:strVal val="visible"/>
                                      </p:to>
                                    </p:set>
                                    <p:animEffect transition="in" filter="fade">
                                      <p:cBhvr>
                                        <p:cTn dur="1000"/>
                                        <p:tgtEl>
                                          <p:spTgt spid="3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y="0" x="0"/>
          <a:ext cy="0" cx="0"/>
          <a:chOff y="0" x="0"/>
          <a:chExt cy="0" cx="0"/>
        </a:xfrm>
      </p:grpSpPr>
      <p:sp>
        <p:nvSpPr>
          <p:cNvPr id="315" name="Shape 315"/>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rPr lang="en"/>
              <a:t>Ability Groups vs. Tiered Groups </a:t>
            </a:r>
          </a:p>
        </p:txBody>
      </p:sp>
      <p:sp>
        <p:nvSpPr>
          <p:cNvPr id="316" name="Shape 316"/>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lnSpc>
                <a:spcPct val="115000"/>
              </a:lnSpc>
              <a:spcBef>
                <a:spcPts val="0"/>
              </a:spcBef>
              <a:buNone/>
            </a:pPr>
            <a:r>
              <a:rPr sz="2400" lang="en">
                <a:solidFill>
                  <a:schemeClr val="accent1"/>
                </a:solidFill>
              </a:rPr>
              <a:t>Ability Groups:</a:t>
            </a:r>
          </a:p>
          <a:p>
            <a:pPr rtl="0" lvl="0" indent="-381000" marL="457200">
              <a:lnSpc>
                <a:spcPct val="115000"/>
              </a:lnSpc>
              <a:spcBef>
                <a:spcPts val="0"/>
              </a:spcBef>
              <a:buClr>
                <a:schemeClr val="dk1"/>
              </a:buClr>
              <a:buSzPct val="100000"/>
              <a:buFont typeface="Arial"/>
              <a:buChar char="●"/>
            </a:pPr>
            <a:r>
              <a:rPr sz="2400" lang="en"/>
              <a:t>Label student differences.</a:t>
            </a:r>
          </a:p>
          <a:p>
            <a:pPr rtl="0" lvl="0" indent="-381000" marL="457200">
              <a:lnSpc>
                <a:spcPct val="115000"/>
              </a:lnSpc>
              <a:spcBef>
                <a:spcPts val="0"/>
              </a:spcBef>
              <a:buClr>
                <a:schemeClr val="dk1"/>
              </a:buClr>
              <a:buSzPct val="100000"/>
              <a:buFont typeface="Arial"/>
              <a:buChar char="●"/>
            </a:pPr>
            <a:r>
              <a:rPr sz="2400" lang="en"/>
              <a:t>Number of groups is more constant--Typically a high, middle, and low-skill group.  Instruction is organized around that preset number of groups.</a:t>
            </a:r>
          </a:p>
          <a:p>
            <a:pPr rtl="0" lvl="0" indent="-381000" marL="457200">
              <a:lnSpc>
                <a:spcPct val="115000"/>
              </a:lnSpc>
              <a:spcBef>
                <a:spcPts val="0"/>
              </a:spcBef>
              <a:buClr>
                <a:schemeClr val="dk1"/>
              </a:buClr>
              <a:buSzPct val="100000"/>
              <a:buFont typeface="Arial"/>
              <a:buChar char="●"/>
            </a:pPr>
            <a:r>
              <a:rPr sz="2400" lang="en"/>
              <a:t>Stagnate:  Student membership within groups remains nearly the same for most students’ needs, instructional objectives, of the year. Topics and tasks change.</a:t>
            </a:r>
          </a:p>
          <a:p>
            <a:pPr rtl="0" lvl="0" indent="-381000" marL="457200">
              <a:lnSpc>
                <a:spcPct val="115000"/>
              </a:lnSpc>
              <a:spcBef>
                <a:spcPts val="0"/>
              </a:spcBef>
              <a:buClr>
                <a:schemeClr val="dk1"/>
              </a:buClr>
              <a:buSzPct val="100000"/>
              <a:buFont typeface="Arial"/>
              <a:buChar char="●"/>
            </a:pPr>
            <a:r>
              <a:rPr sz="2400" lang="en"/>
              <a:t>Placement is based upon the assessment of past achievement.</a:t>
            </a:r>
          </a:p>
          <a:p>
            <a:pPr lvl="0">
              <a:spcBef>
                <a:spcPts val="0"/>
              </a:spcBef>
              <a:buNone/>
            </a:pPr>
            <a:r>
              <a:t/>
            </a:r>
            <a:endParaRPr sz="1800"/>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y="0" x="0"/>
          <a:ext cy="0" cx="0"/>
          <a:chOff y="0" x="0"/>
          <a:chExt cy="0" cx="0"/>
        </a:xfrm>
      </p:grpSpPr>
      <p:sp>
        <p:nvSpPr>
          <p:cNvPr id="321" name="Shape 32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Ability Groups vs. Tiered Groups (continued)</a:t>
            </a:r>
          </a:p>
        </p:txBody>
      </p:sp>
      <p:sp>
        <p:nvSpPr>
          <p:cNvPr id="322" name="Shape 322"/>
          <p:cNvSpPr txBox="1"/>
          <p:nvPr>
            <p:ph idx="1" type="body"/>
          </p:nvPr>
        </p:nvSpPr>
        <p:spPr>
          <a:xfrm>
            <a:off y="1600200" x="457200"/>
            <a:ext cy="3203100" cx="8229600"/>
          </a:xfrm>
          <a:prstGeom prst="rect">
            <a:avLst/>
          </a:prstGeom>
        </p:spPr>
        <p:txBody>
          <a:bodyPr bIns="91425" rIns="91425" lIns="91425" tIns="91425" anchor="t" anchorCtr="0">
            <a:noAutofit/>
          </a:bodyPr>
          <a:lstStyle/>
          <a:p>
            <a:pPr rtl="0" lvl="0" indent="-381000" marL="457200">
              <a:lnSpc>
                <a:spcPct val="115000"/>
              </a:lnSpc>
              <a:spcBef>
                <a:spcPts val="0"/>
              </a:spcBef>
              <a:buClr>
                <a:schemeClr val="dk1"/>
              </a:buClr>
              <a:buSzPct val="100000"/>
              <a:buFont typeface="Arial"/>
              <a:buChar char="●"/>
            </a:pPr>
            <a:r>
              <a:rPr sz="2400" lang="en"/>
              <a:t>Instruction responds to students’ perceived ability level of each group.</a:t>
            </a:r>
          </a:p>
          <a:p>
            <a:pPr rtl="0" lvl="0" indent="-381000" marL="457200">
              <a:lnSpc>
                <a:spcPct val="115000"/>
              </a:lnSpc>
              <a:spcBef>
                <a:spcPts val="0"/>
              </a:spcBef>
              <a:buClr>
                <a:schemeClr val="dk1"/>
              </a:buClr>
              <a:buSzPct val="100000"/>
              <a:buFont typeface="Arial"/>
              <a:buChar char="●"/>
            </a:pPr>
            <a:r>
              <a:rPr sz="2400" lang="en"/>
              <a:t>Specific concepts and skills vary with the perceived ability level of each group. Different concepts and skills are taught.</a:t>
            </a:r>
          </a:p>
          <a:p>
            <a:pPr rtl="0" lvl="0" indent="-381000" marL="457200">
              <a:lnSpc>
                <a:spcPct val="115000"/>
              </a:lnSpc>
              <a:spcBef>
                <a:spcPts val="0"/>
              </a:spcBef>
              <a:buClr>
                <a:schemeClr val="dk1"/>
              </a:buClr>
              <a:buSzPct val="100000"/>
              <a:buFont typeface="Arial"/>
              <a:buChar char="●"/>
            </a:pPr>
            <a:r>
              <a:rPr sz="2400" lang="en"/>
              <a:t>Expectations may vary depending upon the ability level of the students.</a:t>
            </a:r>
          </a:p>
          <a:p>
            <a:pPr rtl="0" lvl="0">
              <a:spcBef>
                <a:spcPts val="0"/>
              </a:spcBef>
              <a:buClr>
                <a:schemeClr val="dk1"/>
              </a:buClr>
              <a:buFont typeface="Arial"/>
              <a:buNone/>
            </a:pPr>
            <a:r>
              <a:t/>
            </a:r>
            <a:endParaRPr sz="1800"/>
          </a:p>
          <a:p>
            <a:pPr>
              <a:spcBef>
                <a:spcPts val="0"/>
              </a:spcBef>
              <a:buNone/>
            </a:pPr>
            <a:r>
              <a:t/>
            </a:r>
            <a:endParaRPr/>
          </a:p>
        </p:txBody>
      </p:sp>
      <p:sp>
        <p:nvSpPr>
          <p:cNvPr id="323" name="Shape 323"/>
          <p:cNvSpPr txBox="1"/>
          <p:nvPr/>
        </p:nvSpPr>
        <p:spPr>
          <a:xfrm>
            <a:off y="4690325" x="625825"/>
            <a:ext cy="1672500" cx="7970699"/>
          </a:xfrm>
          <a:prstGeom prst="rect">
            <a:avLst/>
          </a:prstGeom>
          <a:solidFill>
            <a:schemeClr val="accent1"/>
          </a:solidFill>
        </p:spPr>
        <p:txBody>
          <a:bodyPr bIns="91425" rIns="91425" lIns="91425" tIns="91425" anchor="ctr" anchorCtr="0">
            <a:noAutofit/>
          </a:bodyPr>
          <a:lstStyle/>
          <a:p>
            <a:pPr algn="ctr" rtl="0" lvl="0">
              <a:lnSpc>
                <a:spcPct val="115000"/>
              </a:lnSpc>
              <a:spcBef>
                <a:spcPts val="0"/>
              </a:spcBef>
              <a:buNone/>
            </a:pPr>
            <a:r>
              <a:rPr sz="3000" lang="en">
                <a:solidFill>
                  <a:schemeClr val="lt1"/>
                </a:solidFill>
              </a:rPr>
              <a:t>Ability labels and assessment </a:t>
            </a:r>
          </a:p>
          <a:p>
            <a:pPr algn="ctr" rtl="0" lvl="0">
              <a:lnSpc>
                <a:spcPct val="115000"/>
              </a:lnSpc>
              <a:spcBef>
                <a:spcPts val="0"/>
              </a:spcBef>
              <a:buClr>
                <a:schemeClr val="dk1"/>
              </a:buClr>
              <a:buSzPct val="36666"/>
              <a:buFont typeface="Arial"/>
              <a:buNone/>
            </a:pPr>
            <a:r>
              <a:rPr sz="3000" lang="en">
                <a:solidFill>
                  <a:schemeClr val="lt1"/>
                </a:solidFill>
              </a:rPr>
              <a:t>drive ability grouping.</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23"/>
                                        </p:tgtEl>
                                        <p:attrNameLst>
                                          <p:attrName>style.visibility</p:attrName>
                                        </p:attrNameLst>
                                      </p:cBhvr>
                                      <p:to>
                                        <p:strVal val="visible"/>
                                      </p:to>
                                    </p:set>
                                    <p:animEffect transition="in" filter="fade">
                                      <p:cBhvr>
                                        <p:cTn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y="0" x="0"/>
          <a:ext cy="0" cx="0"/>
          <a:chOff y="0" x="0"/>
          <a:chExt cy="0" cx="0"/>
        </a:xfrm>
      </p:grpSpPr>
      <p:sp>
        <p:nvSpPr>
          <p:cNvPr id="328" name="Shape 328"/>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Ability Groups vs. Tiered Groups (continued)</a:t>
            </a:r>
          </a:p>
        </p:txBody>
      </p:sp>
      <p:sp>
        <p:nvSpPr>
          <p:cNvPr id="329" name="Shape 32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lnSpc>
                <a:spcPct val="115000"/>
              </a:lnSpc>
              <a:spcBef>
                <a:spcPts val="0"/>
              </a:spcBef>
              <a:buNone/>
            </a:pPr>
            <a:r>
              <a:rPr sz="2400" lang="en">
                <a:solidFill>
                  <a:schemeClr val="accent1"/>
                </a:solidFill>
              </a:rPr>
              <a:t>Tiered Groups</a:t>
            </a:r>
          </a:p>
          <a:p>
            <a:pPr rtl="0" lvl="0" indent="-381000" marL="457200">
              <a:lnSpc>
                <a:spcPct val="115000"/>
              </a:lnSpc>
              <a:spcBef>
                <a:spcPts val="0"/>
              </a:spcBef>
              <a:buClr>
                <a:schemeClr val="dk1"/>
              </a:buClr>
              <a:buSzPct val="100000"/>
              <a:buFont typeface="Arial"/>
              <a:buChar char="●"/>
            </a:pPr>
            <a:r>
              <a:rPr sz="2400" lang="en"/>
              <a:t>Pre-assessment determines how instruction is organized for a segment of learning.  At times, there might be one or two groups; at other times The groups respond to student learning readiness levels may dictate that four or more groups are needed.</a:t>
            </a:r>
          </a:p>
          <a:p>
            <a:pPr rtl="0" lvl="0" indent="-381000" marL="457200">
              <a:lnSpc>
                <a:spcPct val="115000"/>
              </a:lnSpc>
              <a:spcBef>
                <a:spcPts val="0"/>
              </a:spcBef>
              <a:buClr>
                <a:schemeClr val="dk1"/>
              </a:buClr>
              <a:buSzPct val="100000"/>
              <a:buFont typeface="Arial"/>
              <a:buChar char="●"/>
            </a:pPr>
            <a:r>
              <a:rPr sz="2400" lang="en"/>
              <a:t>Flexible:  Membership within groups shifts as students’ needs, instructional objectives Topics, and tasks change. </a:t>
            </a:r>
          </a:p>
          <a:p>
            <a:pPr rtl="0" lvl="0" indent="-381000" marL="457200">
              <a:lnSpc>
                <a:spcPct val="115000"/>
              </a:lnSpc>
              <a:spcBef>
                <a:spcPts val="0"/>
              </a:spcBef>
              <a:buClr>
                <a:schemeClr val="dk1"/>
              </a:buClr>
              <a:buSzPct val="100000"/>
              <a:buFont typeface="Arial"/>
              <a:buChar char="●"/>
            </a:pPr>
            <a:r>
              <a:rPr sz="2400" lang="en"/>
              <a:t>Placement is a temporary instructional response to pre-assessment. </a:t>
            </a:r>
          </a:p>
          <a:p>
            <a:pPr rtl="0" lvl="0">
              <a:lnSpc>
                <a:spcPct val="115000"/>
              </a:lnSpc>
              <a:spcBef>
                <a:spcPts val="0"/>
              </a:spcBef>
              <a:buNone/>
            </a:pPr>
            <a:r>
              <a:t/>
            </a:r>
            <a:endParaRPr sz="2400"/>
          </a:p>
          <a:p>
            <a:pPr rtl="0" lvl="0">
              <a:lnSpc>
                <a:spcPct val="115000"/>
              </a:lnSpc>
              <a:spcBef>
                <a:spcPts val="0"/>
              </a:spcBef>
              <a:buNone/>
            </a:pPr>
            <a:r>
              <a:rPr sz="1800" lang="en"/>
              <a:t> </a:t>
            </a:r>
          </a:p>
          <a:p>
            <a:pPr>
              <a:spcBef>
                <a:spcPts val="0"/>
              </a:spcBef>
              <a:buNone/>
            </a:pPr>
            <a:r>
              <a:t/>
            </a:r>
            <a:endParaRPr sz="1800"/>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3" name="Shape 333"/>
        <p:cNvGrpSpPr/>
        <p:nvPr/>
      </p:nvGrpSpPr>
      <p:grpSpPr>
        <a:xfrm>
          <a:off y="0" x="0"/>
          <a:ext cy="0" cx="0"/>
          <a:chOff y="0" x="0"/>
          <a:chExt cy="0" cx="0"/>
        </a:xfrm>
      </p:grpSpPr>
      <p:sp>
        <p:nvSpPr>
          <p:cNvPr id="334" name="Shape 334"/>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Ability Groups vs. Tiered Groups (continued)</a:t>
            </a:r>
          </a:p>
        </p:txBody>
      </p:sp>
      <p:sp>
        <p:nvSpPr>
          <p:cNvPr id="335" name="Shape 335"/>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lnSpc>
                <a:spcPct val="115000"/>
              </a:lnSpc>
              <a:spcBef>
                <a:spcPts val="0"/>
              </a:spcBef>
              <a:buClr>
                <a:schemeClr val="dk1"/>
              </a:buClr>
              <a:buSzPct val="100000"/>
              <a:buFont typeface="Arial"/>
              <a:buChar char="●"/>
            </a:pPr>
            <a:r>
              <a:rPr sz="2400" lang="en"/>
              <a:t>Instruction is customized to learners’ readiness and profiles.</a:t>
            </a:r>
          </a:p>
          <a:p>
            <a:pPr rtl="0" lvl="0" indent="-381000" marL="457200">
              <a:lnSpc>
                <a:spcPct val="115000"/>
              </a:lnSpc>
              <a:spcBef>
                <a:spcPts val="0"/>
              </a:spcBef>
              <a:buClr>
                <a:schemeClr val="dk1"/>
              </a:buClr>
              <a:buSzPct val="100000"/>
              <a:buFont typeface="Arial"/>
              <a:buChar char="●"/>
            </a:pPr>
            <a:r>
              <a:rPr sz="2400" lang="en"/>
              <a:t>The same concepts and skills are taught, practiced, or extended at varying levels of complexity to all groups.</a:t>
            </a:r>
          </a:p>
          <a:p>
            <a:pPr rtl="0" lvl="0" indent="-381000" marL="457200">
              <a:lnSpc>
                <a:spcPct val="115000"/>
              </a:lnSpc>
              <a:spcBef>
                <a:spcPts val="0"/>
              </a:spcBef>
              <a:buClr>
                <a:schemeClr val="dk1"/>
              </a:buClr>
              <a:buSzPct val="100000"/>
              <a:buFont typeface="Arial"/>
              <a:buChar char="●"/>
            </a:pPr>
            <a:r>
              <a:rPr sz="2400" lang="en"/>
              <a:t>Expectations of continuous learning for all students prevail.</a:t>
            </a:r>
          </a:p>
          <a:p>
            <a:pPr>
              <a:spcBef>
                <a:spcPts val="0"/>
              </a:spcBef>
              <a:buNone/>
            </a:pPr>
            <a:r>
              <a:t/>
            </a:r>
            <a:endParaRPr/>
          </a:p>
        </p:txBody>
      </p:sp>
      <p:sp>
        <p:nvSpPr>
          <p:cNvPr id="336" name="Shape 336"/>
          <p:cNvSpPr txBox="1"/>
          <p:nvPr/>
        </p:nvSpPr>
        <p:spPr>
          <a:xfrm>
            <a:off y="4533875" x="586650"/>
            <a:ext cy="1672500" cx="7970699"/>
          </a:xfrm>
          <a:prstGeom prst="rect">
            <a:avLst/>
          </a:prstGeom>
          <a:solidFill>
            <a:schemeClr val="accent1"/>
          </a:solidFill>
        </p:spPr>
        <p:txBody>
          <a:bodyPr bIns="91425" rIns="91425" lIns="91425" tIns="91425" anchor="ctr" anchorCtr="0">
            <a:noAutofit/>
          </a:bodyPr>
          <a:lstStyle/>
          <a:p>
            <a:pPr algn="ctr" rtl="0" lvl="0">
              <a:lnSpc>
                <a:spcPct val="115000"/>
              </a:lnSpc>
              <a:spcBef>
                <a:spcPts val="0"/>
              </a:spcBef>
              <a:buNone/>
            </a:pPr>
            <a:r>
              <a:rPr sz="3000" lang="en">
                <a:solidFill>
                  <a:schemeClr val="lt1"/>
                </a:solidFill>
              </a:rPr>
              <a:t> Pre-assessment, ongoing assessment </a:t>
            </a:r>
          </a:p>
          <a:p>
            <a:pPr algn="ctr" rtl="0" lvl="0">
              <a:lnSpc>
                <a:spcPct val="115000"/>
              </a:lnSpc>
              <a:spcBef>
                <a:spcPts val="0"/>
              </a:spcBef>
              <a:buNone/>
            </a:pPr>
            <a:r>
              <a:rPr sz="3000" lang="en">
                <a:solidFill>
                  <a:schemeClr val="lt1"/>
                </a:solidFill>
              </a:rPr>
              <a:t>and student needs</a:t>
            </a:r>
          </a:p>
          <a:p>
            <a:pPr algn="ctr" rtl="0" lvl="0">
              <a:lnSpc>
                <a:spcPct val="115000"/>
              </a:lnSpc>
              <a:spcBef>
                <a:spcPts val="0"/>
              </a:spcBef>
              <a:buNone/>
            </a:pPr>
            <a:r>
              <a:rPr sz="3000" lang="en">
                <a:solidFill>
                  <a:schemeClr val="lt1"/>
                </a:solidFill>
              </a:rPr>
              <a:t>drive tiered grouping.</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36"/>
                                        </p:tgtEl>
                                        <p:attrNameLst>
                                          <p:attrName>style.visibility</p:attrName>
                                        </p:attrNameLst>
                                      </p:cBhvr>
                                      <p:to>
                                        <p:strVal val="visible"/>
                                      </p:to>
                                    </p:set>
                                    <p:animEffect transition="in" filter="fade">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y="0" x="0"/>
          <a:ext cy="0" cx="0"/>
          <a:chOff y="0" x="0"/>
          <a:chExt cy="0" cx="0"/>
        </a:xfrm>
      </p:grpSpPr>
      <p:sp>
        <p:nvSpPr>
          <p:cNvPr id="341" name="Shape 341"/>
          <p:cNvSpPr txBox="1"/>
          <p:nvPr>
            <p:ph type="title"/>
          </p:nvPr>
        </p:nvSpPr>
        <p:spPr>
          <a:xfrm>
            <a:off y="274637" x="457200"/>
            <a:ext cy="1143000" cx="8229600"/>
          </a:xfrm>
          <a:prstGeom prst="rect">
            <a:avLst/>
          </a:prstGeom>
        </p:spPr>
        <p:txBody>
          <a:bodyPr bIns="91425" rIns="91425" lIns="91425" tIns="91425" anchor="b" anchorCtr="0">
            <a:noAutofit/>
          </a:bodyPr>
          <a:lstStyle/>
          <a:p>
            <a:pPr rtl="0" lv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None/>
            </a:pPr>
            <a:r>
              <a:t/>
            </a:r>
            <a:endParaRPr/>
          </a:p>
          <a:p>
            <a:pPr rtl="0" lvl="0">
              <a:spcBef>
                <a:spcPts val="0"/>
              </a:spcBef>
              <a:buNone/>
            </a:pPr>
            <a:r>
              <a:rPr lang="en"/>
              <a:t>Example of Tier 2 Reading Interventions: Elementary</a:t>
            </a:r>
          </a:p>
        </p:txBody>
      </p:sp>
      <p:sp>
        <p:nvSpPr>
          <p:cNvPr id="342" name="Shape 34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sz="1200" lang="en"/>
              <a:t>Accelerated Reader: http://www.renlearn.com/ar/</a:t>
            </a:r>
          </a:p>
          <a:p>
            <a:pPr rtl="0" lvl="0">
              <a:spcBef>
                <a:spcPts val="0"/>
              </a:spcBef>
              <a:buClr>
                <a:srgbClr val="000000"/>
              </a:buClr>
              <a:buSzPct val="91666"/>
              <a:buFont typeface="Arial"/>
              <a:buNone/>
            </a:pPr>
            <a:r>
              <a:rPr sz="1200" lang="en"/>
              <a:t>• Basal reading series (classroom practice)</a:t>
            </a:r>
          </a:p>
          <a:p>
            <a:pPr rtl="0" lvl="0">
              <a:spcBef>
                <a:spcPts val="0"/>
              </a:spcBef>
              <a:buClr>
                <a:srgbClr val="000000"/>
              </a:buClr>
              <a:buSzPct val="91666"/>
              <a:buFont typeface="Arial"/>
              <a:buNone/>
            </a:pPr>
            <a:r>
              <a:rPr sz="1200" lang="en"/>
              <a:t>• Compass Learning Odyssey: http://www.compasslearning.com/why-compasslearning/odyssey.php</a:t>
            </a:r>
          </a:p>
          <a:p>
            <a:pPr rtl="0" lvl="0">
              <a:spcBef>
                <a:spcPts val="0"/>
              </a:spcBef>
              <a:buClr>
                <a:srgbClr val="000000"/>
              </a:buClr>
              <a:buSzPct val="91666"/>
              <a:buFont typeface="Arial"/>
              <a:buNone/>
            </a:pPr>
            <a:r>
              <a:rPr sz="1200" lang="en"/>
              <a:t>• Corrective Reading: https://www.mheonline.com/programMHID/view/0076181804</a:t>
            </a:r>
          </a:p>
          <a:p>
            <a:pPr rtl="0" lvl="0">
              <a:spcBef>
                <a:spcPts val="0"/>
              </a:spcBef>
              <a:buClr>
                <a:srgbClr val="000000"/>
              </a:buClr>
              <a:buSzPct val="91666"/>
              <a:buFont typeface="Arial"/>
              <a:buNone/>
            </a:pPr>
            <a:r>
              <a:rPr sz="1200" lang="en"/>
              <a:t>• Drill/flashcards (classroom practice)</a:t>
            </a:r>
          </a:p>
          <a:p>
            <a:pPr rtl="0" lvl="0">
              <a:spcBef>
                <a:spcPts val="0"/>
              </a:spcBef>
              <a:buNone/>
            </a:pPr>
            <a:r>
              <a:rPr sz="1200" lang="en"/>
              <a:t>• Early Intervention in Reading (EIR): http://ies.ed.gov/ncee/wwc/InterventionReport.aspx?sid=156</a:t>
            </a:r>
          </a:p>
          <a:p>
            <a:pPr rtl="0" lvl="0">
              <a:spcBef>
                <a:spcPts val="0"/>
              </a:spcBef>
              <a:buClr>
                <a:srgbClr val="000000"/>
              </a:buClr>
              <a:buSzPct val="91666"/>
              <a:buFont typeface="Arial"/>
              <a:buNone/>
            </a:pPr>
            <a:r>
              <a:rPr sz="1200" lang="en"/>
              <a:t>• Guided reading (classroom practice)</a:t>
            </a:r>
          </a:p>
          <a:p>
            <a:pPr rtl="0" lvl="0">
              <a:spcBef>
                <a:spcPts val="0"/>
              </a:spcBef>
              <a:buClr>
                <a:srgbClr val="000000"/>
              </a:buClr>
              <a:buSzPct val="91666"/>
              <a:buFont typeface="Arial"/>
              <a:buNone/>
            </a:pPr>
            <a:r>
              <a:rPr sz="1200" lang="en"/>
              <a:t>• Individualized instruction/tutoring (classroom practice)</a:t>
            </a:r>
          </a:p>
          <a:p>
            <a:pPr rtl="0" lvl="0">
              <a:spcBef>
                <a:spcPts val="0"/>
              </a:spcBef>
              <a:buNone/>
            </a:pPr>
            <a:r>
              <a:rPr sz="1200" lang="en"/>
              <a:t>• Leveled Literacy Intervention: http://www.heinemann.com/fountasandpinnell/lli_Overview.aspx</a:t>
            </a:r>
          </a:p>
          <a:p>
            <a:pPr rtl="0" lvl="0">
              <a:spcBef>
                <a:spcPts val="0"/>
              </a:spcBef>
              <a:buNone/>
            </a:pPr>
            <a:r>
              <a:rPr sz="1200" lang="en"/>
              <a:t>• Peer-Assisted Learning Strategies: http://ies.ed.gov/ncee/wwc/reports/english_lang/pals/index.asp</a:t>
            </a:r>
          </a:p>
          <a:p>
            <a:pPr rtl="0" lvl="0">
              <a:spcBef>
                <a:spcPts val="0"/>
              </a:spcBef>
              <a:buClr>
                <a:srgbClr val="000000"/>
              </a:buClr>
              <a:buSzPct val="91666"/>
              <a:buFont typeface="Arial"/>
              <a:buNone/>
            </a:pPr>
            <a:r>
              <a:rPr sz="1200" lang="en"/>
              <a:t>• Read 180: http://read180.scholastic.com/reading-intervention-program</a:t>
            </a:r>
          </a:p>
          <a:p>
            <a:pPr rtl="0" lvl="0">
              <a:spcBef>
                <a:spcPts val="0"/>
              </a:spcBef>
              <a:buClr>
                <a:srgbClr val="000000"/>
              </a:buClr>
              <a:buSzPct val="91666"/>
              <a:buFont typeface="Arial"/>
              <a:buNone/>
            </a:pPr>
            <a:r>
              <a:rPr sz="1200" lang="en"/>
              <a:t>• Read Naturally: http://www.readnaturally.com/</a:t>
            </a:r>
          </a:p>
          <a:p>
            <a:pPr rtl="0" lvl="0">
              <a:spcBef>
                <a:spcPts val="0"/>
              </a:spcBef>
              <a:buClr>
                <a:srgbClr val="000000"/>
              </a:buClr>
              <a:buSzPct val="91666"/>
              <a:buFont typeface="Arial"/>
              <a:buNone/>
            </a:pPr>
            <a:r>
              <a:rPr sz="1200" lang="en"/>
              <a:t>• Reader’s theatre (classroom practice)</a:t>
            </a:r>
          </a:p>
          <a:p>
            <a:pPr rtl="0" lvl="0">
              <a:spcBef>
                <a:spcPts val="0"/>
              </a:spcBef>
              <a:buClr>
                <a:srgbClr val="000000"/>
              </a:buClr>
              <a:buSzPct val="91666"/>
              <a:buFont typeface="Arial"/>
              <a:buNone/>
            </a:pPr>
            <a:r>
              <a:rPr sz="1200" lang="en"/>
              <a:t>• Reading Mastery: http://www.mcgraw-hill.co.uk/sra/readingmastery.htm</a:t>
            </a:r>
          </a:p>
          <a:p>
            <a:pPr rtl="0" lvl="0">
              <a:spcBef>
                <a:spcPts val="0"/>
              </a:spcBef>
              <a:buClr>
                <a:srgbClr val="000000"/>
              </a:buClr>
              <a:buSzPct val="91666"/>
              <a:buFont typeface="Arial"/>
              <a:buNone/>
            </a:pPr>
            <a:r>
              <a:rPr sz="1200" lang="en"/>
              <a:t>• Reading Recovery: http://ies.ed.gov/ncee/wwc/InterventionReport.aspx?sid=420</a:t>
            </a:r>
          </a:p>
          <a:p>
            <a:pPr rtl="0" lvl="0">
              <a:spcBef>
                <a:spcPts val="0"/>
              </a:spcBef>
              <a:buClr>
                <a:srgbClr val="000000"/>
              </a:buClr>
              <a:buSzPct val="91666"/>
              <a:buFont typeface="Arial"/>
              <a:buNone/>
            </a:pPr>
            <a:r>
              <a:rPr sz="1200" lang="en"/>
              <a:t>• Reciprocal Teaching: http://www.readingrockets.org/strategies/reciprocal_teaching/</a:t>
            </a:r>
          </a:p>
          <a:p>
            <a:pPr rtl="0" lvl="0">
              <a:spcBef>
                <a:spcPts val="0"/>
              </a:spcBef>
              <a:buClr>
                <a:srgbClr val="000000"/>
              </a:buClr>
              <a:buSzPct val="91666"/>
              <a:buFont typeface="Arial"/>
              <a:buNone/>
            </a:pPr>
            <a:r>
              <a:rPr sz="1200" lang="en"/>
              <a:t>• Rigby PM: http://rigby.hmhco.com/en/rigbyPM_home.htm</a:t>
            </a:r>
          </a:p>
          <a:p>
            <a:pPr rtl="0" lvl="0">
              <a:spcBef>
                <a:spcPts val="0"/>
              </a:spcBef>
              <a:buClr>
                <a:srgbClr val="000000"/>
              </a:buClr>
              <a:buSzPct val="91666"/>
              <a:buFont typeface="Arial"/>
              <a:buNone/>
            </a:pPr>
            <a:r>
              <a:rPr sz="1200" lang="en"/>
              <a:t>• SOAR to Success: http://www.hmheducation.com/store/reading/intervention.php</a:t>
            </a:r>
          </a:p>
          <a:p>
            <a:pPr rtl="0" lvl="0">
              <a:spcBef>
                <a:spcPts val="0"/>
              </a:spcBef>
              <a:buNone/>
            </a:pPr>
            <a:r>
              <a:t/>
            </a:r>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46" name="Shape 346"/>
        <p:cNvGrpSpPr/>
        <p:nvPr/>
      </p:nvGrpSpPr>
      <p:grpSpPr>
        <a:xfrm>
          <a:off y="0" x="0"/>
          <a:ext cy="0" cx="0"/>
          <a:chOff y="0" x="0"/>
          <a:chExt cy="0" cx="0"/>
        </a:xfrm>
      </p:grpSpPr>
      <p:sp>
        <p:nvSpPr>
          <p:cNvPr id="347" name="Shape 347"/>
          <p:cNvSpPr txBox="1"/>
          <p:nvPr/>
        </p:nvSpPr>
        <p:spPr>
          <a:xfrm>
            <a:off y="6241075" x="258250"/>
            <a:ext cy="430500" cx="8746200"/>
          </a:xfrm>
          <a:prstGeom prst="rect">
            <a:avLst/>
          </a:prstGeom>
        </p:spPr>
        <p:txBody>
          <a:bodyPr bIns="91425" rIns="91425" lIns="91425" tIns="91425" anchor="t" anchorCtr="0">
            <a:noAutofit/>
          </a:bodyPr>
          <a:lstStyle/>
          <a:p>
            <a:pPr rtl="0" lvl="0">
              <a:spcBef>
                <a:spcPts val="0"/>
              </a:spcBef>
              <a:buNone/>
            </a:pPr>
            <a:r>
              <a:t/>
            </a:r>
            <a:endParaRPr sz="1800"/>
          </a:p>
        </p:txBody>
      </p:sp>
      <p:sp>
        <p:nvSpPr>
          <p:cNvPr id="348" name="Shape 348"/>
          <p:cNvSpPr txBox="1"/>
          <p:nvPr/>
        </p:nvSpPr>
        <p:spPr>
          <a:xfrm>
            <a:off y="3872450" x="409075"/>
            <a:ext cy="2635499" cx="3624299"/>
          </a:xfrm>
          <a:prstGeom prst="rect">
            <a:avLst/>
          </a:prstGeom>
          <a:solidFill>
            <a:srgbClr val="000000"/>
          </a:solidFill>
          <a:ln w="9525" cap="flat">
            <a:solidFill>
              <a:srgbClr val="000000"/>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sz="3000" lang="en">
                <a:solidFill>
                  <a:schemeClr val="lt1"/>
                </a:solidFill>
              </a:rPr>
              <a:t>Building Comprehension:</a:t>
            </a:r>
          </a:p>
          <a:p>
            <a:pPr algn="ctr" rtl="0" lvl="0">
              <a:spcBef>
                <a:spcPts val="0"/>
              </a:spcBef>
              <a:buNone/>
            </a:pPr>
            <a:r>
              <a:rPr sz="3000" lang="en">
                <a:solidFill>
                  <a:schemeClr val="lt1"/>
                </a:solidFill>
              </a:rPr>
              <a:t>Best Practices 6-8</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1000"/>
                                        <p:tgtEl>
                                          <p:spTgt spid="348"/>
                                        </p:tgtEl>
                                        <p:attrNameLst>
                                          <p:attrName>ppt_w</p:attrName>
                                        </p:attrNameLst>
                                      </p:cBhvr>
                                      <p:tavLst>
                                        <p:tav tm="0" fmla="">
                                          <p:val>
                                            <p:strVal val="0"/>
                                          </p:val>
                                        </p:tav>
                                        <p:tav tm="100000" fmla="">
                                          <p:val>
                                            <p:strVal val="#ppt_w"/>
                                          </p:val>
                                        </p:tav>
                                      </p:tavLst>
                                    </p:anim>
                                    <p:anim calcmode="lin" valueType="num">
                                      <p:cBhvr additive="base">
                                        <p:cTn dur="1000"/>
                                        <p:tgtEl>
                                          <p:spTgt spid="348"/>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6" name="Shape 56"/>
        <p:cNvGrpSpPr/>
        <p:nvPr/>
      </p:nvGrpSpPr>
      <p:grpSpPr>
        <a:xfrm>
          <a:off y="0" x="0"/>
          <a:ext cy="0" cx="0"/>
          <a:chOff y="0" x="0"/>
          <a:chExt cy="0" cx="0"/>
        </a:xfrm>
      </p:grpSpPr>
      <p:sp>
        <p:nvSpPr>
          <p:cNvPr id="57" name="Shape 57"/>
          <p:cNvSpPr txBox="1"/>
          <p:nvPr>
            <p:ph type="title"/>
          </p:nvPr>
        </p:nvSpPr>
        <p:spPr>
          <a:xfrm>
            <a:off y="156387" x="457200"/>
            <a:ext cy="1143000" cx="8229600"/>
          </a:xfrm>
          <a:prstGeom prst="rect">
            <a:avLst/>
          </a:prstGeom>
        </p:spPr>
        <p:txBody>
          <a:bodyPr bIns="91425" rIns="91425" lIns="91425" tIns="91425" anchor="b" anchorCtr="0">
            <a:noAutofit/>
          </a:bodyPr>
          <a:lstStyle/>
          <a:p>
            <a:pPr algn="l">
              <a:spcBef>
                <a:spcPts val="0"/>
              </a:spcBef>
              <a:buNone/>
            </a:pPr>
            <a:r>
              <a:rPr lang="en"/>
              <a:t>Heterogeneous Groupings are Non-negotiable </a:t>
            </a:r>
          </a:p>
        </p:txBody>
      </p:sp>
      <p:sp>
        <p:nvSpPr>
          <p:cNvPr id="58" name="Shape 58"/>
          <p:cNvSpPr txBox="1"/>
          <p:nvPr>
            <p:ph idx="1" type="body"/>
          </p:nvPr>
        </p:nvSpPr>
        <p:spPr>
          <a:xfrm>
            <a:off y="1600200" x="457200"/>
            <a:ext cy="4994699" cx="8387399"/>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All students get Core reading and math with whole class</a:t>
            </a:r>
          </a:p>
          <a:p>
            <a:pPr rtl="0" lvl="0" indent="-419100" marL="457200">
              <a:spcBef>
                <a:spcPts val="0"/>
              </a:spcBef>
              <a:buClr>
                <a:schemeClr val="dk1"/>
              </a:buClr>
              <a:buSzPct val="100000"/>
              <a:buFont typeface="Arial"/>
              <a:buChar char="●"/>
            </a:pPr>
            <a:r>
              <a:rPr lang="en"/>
              <a:t>Flexible Grouping is required to differentiate instruction through:</a:t>
            </a:r>
          </a:p>
          <a:p>
            <a:pPr rtl="0" lvl="1" indent="-419100" marL="1371600">
              <a:spcBef>
                <a:spcPts val="0"/>
              </a:spcBef>
              <a:buClr>
                <a:schemeClr val="dk1"/>
              </a:buClr>
              <a:buSzPct val="100000"/>
              <a:buFont typeface="Arial"/>
              <a:buChar char="○"/>
            </a:pPr>
            <a:r>
              <a:rPr sz="3000" lang="en"/>
              <a:t>small group</a:t>
            </a:r>
          </a:p>
          <a:p>
            <a:pPr rtl="0" lvl="1" indent="-419100" marL="1371600">
              <a:spcBef>
                <a:spcPts val="0"/>
              </a:spcBef>
              <a:buClr>
                <a:schemeClr val="dk1"/>
              </a:buClr>
              <a:buSzPct val="100000"/>
              <a:buFont typeface="Arial"/>
              <a:buChar char="○"/>
            </a:pPr>
            <a:r>
              <a:rPr sz="3000" lang="en"/>
              <a:t>one-on-one</a:t>
            </a:r>
          </a:p>
          <a:p>
            <a:pPr rtl="0" lvl="1" indent="-419100" marL="1371600">
              <a:spcBef>
                <a:spcPts val="0"/>
              </a:spcBef>
              <a:buClr>
                <a:schemeClr val="dk1"/>
              </a:buClr>
              <a:buSzPct val="100000"/>
              <a:buFont typeface="Arial"/>
              <a:buChar char="○"/>
            </a:pPr>
            <a:r>
              <a:rPr sz="3000" lang="en"/>
              <a:t>large group</a:t>
            </a:r>
          </a:p>
          <a:p>
            <a:pPr rtl="0" lvl="0" indent="-419100" marL="914400">
              <a:spcBef>
                <a:spcPts val="0"/>
              </a:spcBef>
              <a:buClr>
                <a:schemeClr val="dk1"/>
              </a:buClr>
              <a:buSzPct val="100000"/>
              <a:buFont typeface="Arial"/>
              <a:buChar char="●"/>
            </a:pPr>
            <a:r>
              <a:rPr lang="en"/>
              <a:t>Specialist teachers come into the classroom and work in groups with students: Title 1, ELL, SPED  </a:t>
            </a:r>
          </a:p>
          <a:p>
            <a:pPr algn="r" rtl="0" lvl="0">
              <a:spcBef>
                <a:spcPts val="0"/>
              </a:spcBef>
              <a:buNone/>
            </a:pPr>
            <a:r>
              <a:rPr sz="1800" lang="en"/>
              <a:t>(Frattura &amp; Caper, 2007)</a:t>
            </a:r>
          </a:p>
          <a:p>
            <a:pPr rtl="0" lvl="0">
              <a:spcBef>
                <a:spcPts val="0"/>
              </a:spcBef>
              <a:buClr>
                <a:schemeClr val="dk1"/>
              </a:buClr>
              <a:buFont typeface="Arial"/>
              <a:buNone/>
            </a:pPr>
            <a:r>
              <a:t/>
            </a:r>
            <a:endParaRPr/>
          </a:p>
          <a:p>
            <a:pPr>
              <a:spcBef>
                <a:spcPts val="0"/>
              </a:spcBef>
              <a:buNone/>
            </a:pPr>
            <a:r>
              <a:t/>
            </a:r>
            <a:endParaRPr/>
          </a:p>
        </p:txBody>
      </p:sp>
      <p:sp>
        <p:nvSpPr>
          <p:cNvPr id="59" name="Shape 59"/>
          <p:cNvSpPr txBox="1"/>
          <p:nvPr/>
        </p:nvSpPr>
        <p:spPr>
          <a:xfrm>
            <a:off y="-772100" x="-3376025"/>
            <a:ext cy="3000000" cx="3000000"/>
          </a:xfrm>
          <a:prstGeom prst="rect">
            <a:avLst/>
          </a:prstGeom>
        </p:spPr>
        <p:txBody>
          <a:bodyPr bIns="91425" rIns="91425" lIns="91425" tIns="91425" anchor="ctr" anchorCtr="0">
            <a:noAutofit/>
          </a:bodyPr>
          <a:lstStyle/>
          <a:p>
            <a:pPr rtl="0" lvl="0">
              <a:spcBef>
                <a:spcPts val="0"/>
              </a:spcBef>
              <a:buNone/>
            </a:pPr>
            <a:r>
              <a:t/>
            </a:r>
            <a:endParaRPr/>
          </a:p>
        </p:txBody>
      </p:sp>
      <p:sp>
        <p:nvSpPr>
          <p:cNvPr id="60" name="Shape 60"/>
          <p:cNvSpPr txBox="1"/>
          <p:nvPr/>
        </p:nvSpPr>
        <p:spPr>
          <a:xfrm>
            <a:off y="0" x="0"/>
            <a:ext cy="3000000" cx="3000000"/>
          </a:xfrm>
          <a:prstGeom prst="rect">
            <a:avLst/>
          </a:prstGeom>
        </p:spPr>
        <p:txBody>
          <a:bodyPr bIns="91425" rIns="91425" lIns="91425" tIns="91425" anchor="ctr" anchorCtr="0">
            <a:noAutofit/>
          </a:bodyPr>
          <a:lstStyle/>
          <a:p>
            <a:pPr rtl="0" lvl="0" indent="0" marL="0">
              <a:spcBef>
                <a:spcPts val="480"/>
              </a:spcBef>
              <a:buNone/>
            </a:pPr>
            <a:r>
              <a:t/>
            </a:r>
            <a:endParaRPr sz="2400">
              <a:solidFill>
                <a:schemeClr val="dk1"/>
              </a:solidFill>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2" name="Shape 352"/>
        <p:cNvGrpSpPr/>
        <p:nvPr/>
      </p:nvGrpSpPr>
      <p:grpSpPr>
        <a:xfrm>
          <a:off y="0" x="0"/>
          <a:ext cy="0" cx="0"/>
          <a:chOff y="0" x="0"/>
          <a:chExt cy="0" cx="0"/>
        </a:xfrm>
      </p:grpSpPr>
      <p:sp>
        <p:nvSpPr>
          <p:cNvPr id="353" name="Shape 353"/>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42900" marL="457200">
              <a:spcBef>
                <a:spcPts val="0"/>
              </a:spcBef>
              <a:buClr>
                <a:schemeClr val="dk1"/>
              </a:buClr>
              <a:buSzPct val="100000"/>
              <a:buFont typeface="Arial"/>
              <a:buChar char="●"/>
            </a:pPr>
            <a:r>
              <a:rPr sz="1800" lang="en"/>
              <a:t>By the end of the year, read and comprehend literature [informational texts, history/social studies texts, science/technical texts] in the grades 6–8 text complexity band proficiently, with scaffolding as needed at the high end of the range.</a:t>
            </a:r>
          </a:p>
          <a:p>
            <a:pPr rtl="0" lvl="0" indent="-342900" marL="457200">
              <a:spcBef>
                <a:spcPts val="0"/>
              </a:spcBef>
              <a:buClr>
                <a:schemeClr val="dk1"/>
              </a:buClr>
              <a:buSzPct val="100000"/>
              <a:buFont typeface="Arial"/>
              <a:buChar char="●"/>
            </a:pPr>
            <a:r>
              <a:rPr sz="1800" lang="en"/>
              <a:t>By the end of the year, read and comprehend literature [informational texts, history/social studies texts, science/technical texts] in the grades 6–8 text complexity band proficiently, with scaffolding as needed at the high end of the range.</a:t>
            </a:r>
          </a:p>
          <a:p>
            <a:pPr rtl="0" lvl="0" indent="-342900" marL="457200">
              <a:spcBef>
                <a:spcPts val="0"/>
              </a:spcBef>
              <a:buClr>
                <a:schemeClr val="dk1"/>
              </a:buClr>
              <a:buSzPct val="100000"/>
              <a:buFont typeface="Arial"/>
              <a:buChar char="●"/>
            </a:pPr>
            <a:r>
              <a:rPr sz="1800" lang="en"/>
              <a:t>By the end of the year, read and comprehend literature [informational texts, history/social studies texts, science/technical texts] at the high end of the grades 6–8 text complexity band independently and proficiently.</a:t>
            </a:r>
          </a:p>
          <a:p>
            <a:pPr rtl="0" lvl="0">
              <a:spcBef>
                <a:spcPts val="0"/>
              </a:spcBef>
              <a:buNone/>
            </a:pPr>
            <a:r>
              <a:t/>
            </a:r>
            <a:endParaRPr sz="1400"/>
          </a:p>
          <a:p>
            <a:pPr rtl="0" lvl="0">
              <a:spcBef>
                <a:spcPts val="0"/>
              </a:spcBef>
              <a:buClr>
                <a:srgbClr val="000000"/>
              </a:buClr>
              <a:buFont typeface="Arial"/>
              <a:buNone/>
            </a:pPr>
            <a:r>
              <a:t/>
            </a:r>
            <a:endParaRPr sz="1800"/>
          </a:p>
          <a:p>
            <a:pPr>
              <a:spcBef>
                <a:spcPts val="0"/>
              </a:spcBef>
              <a:buNone/>
            </a:pPr>
            <a:r>
              <a:t/>
            </a:r>
            <a:endParaRPr/>
          </a:p>
        </p:txBody>
      </p:sp>
      <p:sp>
        <p:nvSpPr>
          <p:cNvPr id="354" name="Shape 354"/>
          <p:cNvSpPr txBox="1"/>
          <p:nvPr>
            <p:ph type="title"/>
          </p:nvPr>
        </p:nvSpPr>
        <p:spPr>
          <a:xfrm>
            <a:off y="304912" x="457200"/>
            <a:ext cy="1143000" cx="8229600"/>
          </a:xfrm>
          <a:prstGeom prst="rect">
            <a:avLst/>
          </a:prstGeom>
        </p:spPr>
        <p:txBody>
          <a:bodyPr bIns="91425" rIns="91425" lIns="91425" tIns="91425" anchor="b" anchorCtr="0">
            <a:noAutofit/>
          </a:bodyPr>
          <a:lstStyle/>
          <a:p>
            <a:pPr algn="ctr" rtl="0" lvl="0">
              <a:spcBef>
                <a:spcPts val="0"/>
              </a:spcBef>
              <a:buNone/>
            </a:pPr>
            <a:r>
              <a:rPr sz="3000" lang="en"/>
              <a:t>Common Core Reading Standard 10 6-8</a:t>
            </a:r>
          </a:p>
          <a:p>
            <a:pPr algn="l" rtl="0" lvl="0">
              <a:spcBef>
                <a:spcPts val="0"/>
              </a:spcBef>
              <a:buNone/>
            </a:pPr>
            <a:r>
              <a:t/>
            </a:r>
            <a:endParaRPr sz="3000"/>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8" name="Shape 358"/>
        <p:cNvGrpSpPr/>
        <p:nvPr/>
      </p:nvGrpSpPr>
      <p:grpSpPr>
        <a:xfrm>
          <a:off y="0" x="0"/>
          <a:ext cy="0" cx="0"/>
          <a:chOff y="0" x="0"/>
          <a:chExt cy="0" cx="0"/>
        </a:xfrm>
      </p:grpSpPr>
      <p:sp>
        <p:nvSpPr>
          <p:cNvPr id="359" name="Shape 359"/>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Culturally Responsive Teaching Ex. </a:t>
            </a:r>
          </a:p>
        </p:txBody>
      </p:sp>
      <p:sp>
        <p:nvSpPr>
          <p:cNvPr id="360" name="Shape 360"/>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n"/>
              <a:t> The Advancement Via Individual Determination (AVID) project </a:t>
            </a:r>
            <a:r>
              <a:rPr sz="1400" lang="en"/>
              <a:t>Mehan et al., 1996; Swanson et al., 1995</a:t>
            </a:r>
          </a:p>
          <a:p>
            <a:pPr rtl="0" lvl="0">
              <a:spcBef>
                <a:spcPts val="0"/>
              </a:spcBef>
              <a:buNone/>
            </a:pPr>
            <a:r>
              <a:t/>
            </a:r>
            <a:endParaRPr sz="1400"/>
          </a:p>
          <a:p>
            <a:pPr rtl="0" lvl="0" indent="-381000" marL="457200">
              <a:spcBef>
                <a:spcPts val="0"/>
              </a:spcBef>
              <a:buClr>
                <a:schemeClr val="dk1"/>
              </a:buClr>
              <a:buSzPct val="100000"/>
              <a:buFont typeface="Arial"/>
              <a:buChar char="●"/>
            </a:pPr>
            <a:r>
              <a:rPr sz="2400" lang="en"/>
              <a:t> Low- achieving Latino and African American students are encouraged to enroll in advanced-placement classes.  </a:t>
            </a:r>
          </a:p>
          <a:p>
            <a:pPr rtl="0" lvl="0" indent="-381000" marL="457200">
              <a:spcBef>
                <a:spcPts val="0"/>
              </a:spcBef>
              <a:buClr>
                <a:schemeClr val="dk1"/>
              </a:buClr>
              <a:buSzPct val="100000"/>
              <a:buFont typeface="Arial"/>
              <a:buChar char="●"/>
            </a:pPr>
            <a:r>
              <a:rPr sz="2400" lang="en"/>
              <a:t>Including “Social Scaffolding.”  These are social and person supports that buffer students as they are being taught high-level skills and how to take ownership of their own learning. (Gay, 2010 p. 35)</a:t>
            </a:r>
          </a:p>
          <a:p>
            <a:pPr rtl="0" lvl="0">
              <a:spcBef>
                <a:spcPts val="0"/>
              </a:spcBef>
              <a:buNone/>
            </a:pPr>
            <a:r>
              <a:t/>
            </a:r>
            <a:endParaRPr sz="1400"/>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64" name="Shape 364"/>
        <p:cNvGrpSpPr/>
        <p:nvPr/>
      </p:nvGrpSpPr>
      <p:grpSpPr>
        <a:xfrm>
          <a:off y="0" x="0"/>
          <a:ext cy="0" cx="0"/>
          <a:chOff y="0" x="0"/>
          <a:chExt cy="0" cx="0"/>
        </a:xfrm>
      </p:grpSpPr>
      <p:sp>
        <p:nvSpPr>
          <p:cNvPr id="365" name="Shape 365"/>
          <p:cNvSpPr txBox="1"/>
          <p:nvPr>
            <p:ph type="title"/>
          </p:nvPr>
        </p:nvSpPr>
        <p:spPr>
          <a:xfrm>
            <a:off y="274652" x="457200"/>
            <a:ext cy="1340700" cx="8229600"/>
          </a:xfrm>
          <a:prstGeom prst="rect">
            <a:avLst/>
          </a:prstGeom>
          <a:solidFill>
            <a:schemeClr val="accent1"/>
          </a:solidFill>
        </p:spPr>
        <p:txBody>
          <a:bodyPr bIns="91425" rIns="91425" lIns="91425" tIns="91425" anchor="b" anchorCtr="0">
            <a:noAutofit/>
          </a:bodyPr>
          <a:lstStyle/>
          <a:p>
            <a:pPr algn="ctr">
              <a:spcBef>
                <a:spcPts val="0"/>
              </a:spcBef>
              <a:buNone/>
            </a:pPr>
            <a:r>
              <a:rPr lang="en"/>
              <a:t>Think Outside the Box</a:t>
            </a:r>
          </a:p>
        </p:txBody>
      </p:sp>
      <p:sp>
        <p:nvSpPr>
          <p:cNvPr id="366" name="Shape 366"/>
          <p:cNvSpPr txBox="1"/>
          <p:nvPr>
            <p:ph idx="1" type="body"/>
          </p:nvPr>
        </p:nvSpPr>
        <p:spPr>
          <a:xfrm>
            <a:off y="2093375" x="457200"/>
            <a:ext cy="4150799" cx="8229600"/>
          </a:xfrm>
          <a:prstGeom prst="rect">
            <a:avLst/>
          </a:prstGeom>
          <a:solidFill>
            <a:schemeClr val="lt1"/>
          </a:solidFill>
          <a:ln w="76200" cap="flat">
            <a:solidFill>
              <a:schemeClr val="dk2"/>
            </a:solidFill>
            <a:prstDash val="solid"/>
            <a:round/>
            <a:headEnd w="med" len="med" type="none"/>
            <a:tailEnd w="med" len="med" type="none"/>
          </a:ln>
        </p:spPr>
        <p:txBody>
          <a:bodyPr bIns="91425" rIns="91425" lIns="91425" tIns="91425" anchor="t" anchorCtr="0">
            <a:noAutofit/>
          </a:bodyPr>
          <a:lstStyle/>
          <a:p>
            <a:pPr algn="ctr" rtl="0" lvl="0">
              <a:spcBef>
                <a:spcPts val="0"/>
              </a:spcBef>
              <a:buClr>
                <a:srgbClr val="000000"/>
              </a:buClr>
              <a:buFont typeface="Arial"/>
              <a:buNone/>
            </a:pPr>
            <a:r>
              <a:t/>
            </a:r>
            <a:endParaRPr>
              <a:solidFill>
                <a:srgbClr val="000000"/>
              </a:solidFill>
            </a:endParaRPr>
          </a:p>
          <a:p>
            <a:pPr rtl="0" lvl="0">
              <a:spcBef>
                <a:spcPts val="0"/>
              </a:spcBef>
              <a:buNone/>
            </a:pPr>
            <a:r>
              <a:rPr lang="en"/>
              <a:t>What other ways can students get information besides reading?</a:t>
            </a:r>
          </a:p>
          <a:p>
            <a:pPr rtl="0" lvl="0">
              <a:spcBef>
                <a:spcPts val="0"/>
              </a:spcBef>
              <a:buNone/>
            </a:pPr>
            <a:r>
              <a:t/>
            </a:r>
            <a:endParaRPr/>
          </a:p>
          <a:p>
            <a:pPr rtl="0" lvl="0">
              <a:spcBef>
                <a:spcPts val="0"/>
              </a:spcBef>
              <a:buNone/>
            </a:pPr>
            <a:r>
              <a:rPr lang="en"/>
              <a:t>How can we use technology to meet the needs of students that can not read well enough to meet the common core competencies in grades 6-8?</a:t>
            </a:r>
          </a:p>
          <a:p>
            <a:pPr rtl="0" lvl="0">
              <a:spcBef>
                <a:spcPts val="0"/>
              </a:spcBef>
              <a:buNone/>
            </a:pPr>
            <a:r>
              <a:t/>
            </a:r>
            <a:endParaRPr/>
          </a:p>
          <a:p>
            <a:pPr rtl="0" lvl="0">
              <a:spcBef>
                <a:spcPts val="0"/>
              </a:spcBef>
              <a:buNone/>
            </a:pPr>
            <a:r>
              <a:t/>
            </a:r>
            <a:endParaRPr/>
          </a:p>
          <a:p>
            <a:pPr>
              <a:spcBef>
                <a:spcPts val="0"/>
              </a:spcBef>
              <a:buNone/>
            </a:pPr>
            <a:r>
              <a:t/>
            </a:r>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65"/>
                                        </p:tgtEl>
                                        <p:attrNameLst>
                                          <p:attrName>style.visibility</p:attrName>
                                        </p:attrNameLst>
                                      </p:cBhvr>
                                      <p:to>
                                        <p:strVal val="visible"/>
                                      </p:to>
                                    </p:set>
                                    <p:animEffect transition="in" filter="fade">
                                      <p:cBhvr>
                                        <p:cTn dur="1000"/>
                                        <p:tgtEl>
                                          <p:spTgt spid="365"/>
                                        </p:tgtEl>
                                      </p:cBhvr>
                                    </p:animEffect>
                                  </p:childTnLst>
                                </p:cTn>
                              </p:par>
                              <p:par>
                                <p:cTn presetID="10" fill="hold" presetSubtype="0" presetClass="entr" nodeType="withEffect">
                                  <p:stCondLst>
                                    <p:cond delay="0"/>
                                  </p:stCondLst>
                                  <p:childTnLst>
                                    <p:set>
                                      <p:cBhvr>
                                        <p:cTn dur="1" fill="hold">
                                          <p:stCondLst>
                                            <p:cond delay="0"/>
                                          </p:stCondLst>
                                        </p:cTn>
                                        <p:tgtEl>
                                          <p:spTgt spid="366"/>
                                        </p:tgtEl>
                                        <p:attrNameLst>
                                          <p:attrName>style.visibility</p:attrName>
                                        </p:attrNameLst>
                                      </p:cBhvr>
                                      <p:to>
                                        <p:strVal val="visible"/>
                                      </p:to>
                                    </p:set>
                                    <p:animEffect transition="in" filter="fade">
                                      <p:cBhvr>
                                        <p:cTn dur="1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370" name="Shape 370"/>
        <p:cNvGrpSpPr/>
        <p:nvPr/>
      </p:nvGrpSpPr>
      <p:grpSpPr>
        <a:xfrm>
          <a:off y="0" x="0"/>
          <a:ext cy="0" cx="0"/>
          <a:chOff y="0" x="0"/>
          <a:chExt cy="0" cx="0"/>
        </a:xfrm>
      </p:grpSpPr>
      <p:sp>
        <p:nvSpPr>
          <p:cNvPr id="371" name="Shape 371"/>
          <p:cNvSpPr txBox="1"/>
          <p:nvPr>
            <p:ph type="title"/>
          </p:nvPr>
        </p:nvSpPr>
        <p:spPr>
          <a:xfrm>
            <a:off y="274637" x="457200"/>
            <a:ext cy="1143000" cx="8229600"/>
          </a:xfrm>
          <a:prstGeom prst="rect">
            <a:avLst/>
          </a:prstGeom>
          <a:solidFill>
            <a:schemeClr val="dk2"/>
          </a:solidFill>
        </p:spPr>
        <p:txBody>
          <a:bodyPr bIns="91425" rIns="91425" lIns="91425" tIns="91425" anchor="b" anchorCtr="0">
            <a:noAutofit/>
          </a:bodyPr>
          <a:lstStyle/>
          <a:p>
            <a:pPr algn="ctr">
              <a:spcBef>
                <a:spcPts val="0"/>
              </a:spcBef>
              <a:buNone/>
            </a:pPr>
            <a:r>
              <a:rPr lang="en"/>
              <a:t>Apps To Help Students with Dyslexia or Reading Difficulties</a:t>
            </a:r>
          </a:p>
        </p:txBody>
      </p:sp>
      <p:sp>
        <p:nvSpPr>
          <p:cNvPr id="372" name="Shape 372"/>
          <p:cNvSpPr txBox="1"/>
          <p:nvPr>
            <p:ph idx="1" type="body"/>
          </p:nvPr>
        </p:nvSpPr>
        <p:spPr>
          <a:xfrm>
            <a:off y="1600200" x="457200"/>
            <a:ext cy="4967700" cx="8229600"/>
          </a:xfrm>
          <a:prstGeom prst="rect">
            <a:avLst/>
          </a:prstGeom>
          <a:solidFill>
            <a:schemeClr val="lt1"/>
          </a:solidFill>
          <a:ln w="76200" cap="flat">
            <a:solidFill>
              <a:schemeClr val="accent1"/>
            </a:solidFill>
            <a:prstDash val="solid"/>
            <a:round/>
            <a:headEnd w="med" len="med" type="none"/>
            <a:tailEnd w="med" len="med" type="none"/>
          </a:ln>
        </p:spPr>
        <p:txBody>
          <a:bodyPr bIns="91425" rIns="91425" lIns="91425" tIns="91425" anchor="t" anchorCtr="0">
            <a:noAutofit/>
          </a:bodyPr>
          <a:lstStyle/>
          <a:p>
            <a:pPr rtl="0" lvl="0" indent="457200">
              <a:lnSpc>
                <a:spcPct val="183333"/>
              </a:lnSpc>
              <a:spcBef>
                <a:spcPts val="0"/>
              </a:spcBef>
              <a:buNone/>
            </a:pPr>
            <a:r>
              <a:rPr u="sng" b="1" sz="2400" lang="en">
                <a:solidFill>
                  <a:srgbClr val="0A6DA1"/>
                </a:solidFill>
                <a:hlinkClick r:id="rId4"/>
              </a:rPr>
              <a:t>Learning Ally</a:t>
            </a:r>
            <a:r>
              <a:rPr lang="en"/>
              <a:t>   					 </a:t>
            </a:r>
            <a:r>
              <a:rPr u="sng" b="1" sz="2400" lang="en">
                <a:solidFill>
                  <a:srgbClr val="0A6DA1"/>
                </a:solidFill>
                <a:hlinkClick r:id="rId5"/>
              </a:rPr>
              <a:t>iBooks</a:t>
            </a:r>
          </a:p>
          <a:p>
            <a:pPr rtl="0" lvl="0" indent="457200" marL="1828800">
              <a:lnSpc>
                <a:spcPct val="183333"/>
              </a:lnSpc>
              <a:spcBef>
                <a:spcPts val="0"/>
              </a:spcBef>
              <a:buNone/>
            </a:pPr>
            <a:r>
              <a:rPr u="sng" b="1" sz="2400" lang="en">
                <a:solidFill>
                  <a:srgbClr val="0A6DA1"/>
                </a:solidFill>
                <a:hlinkClick r:id="rId6"/>
              </a:rPr>
              <a:t>howsjay Pronunciation Dictionary</a:t>
            </a:r>
          </a:p>
          <a:p>
            <a:pPr rtl="0" lvl="0">
              <a:lnSpc>
                <a:spcPct val="183333"/>
              </a:lnSpc>
              <a:spcBef>
                <a:spcPts val="0"/>
              </a:spcBef>
              <a:buNone/>
            </a:pPr>
            <a:r>
              <a:rPr lang="en"/>
              <a:t> </a:t>
            </a:r>
            <a:r>
              <a:rPr u="sng" b="1" sz="2400" lang="en">
                <a:solidFill>
                  <a:srgbClr val="0A6DA1"/>
                </a:solidFill>
                <a:hlinkClick r:id="rId7"/>
              </a:rPr>
              <a:t>Kindle</a:t>
            </a:r>
            <a:r>
              <a:rPr lang="en"/>
              <a:t>							</a:t>
            </a:r>
            <a:r>
              <a:rPr u="sng" b="1" sz="2400" lang="en">
                <a:solidFill>
                  <a:srgbClr val="0A6DA1"/>
                </a:solidFill>
                <a:hlinkClick r:id="rId8"/>
              </a:rPr>
              <a:t>ZoomReader</a:t>
            </a:r>
          </a:p>
          <a:p>
            <a:pPr rtl="0" lvl="0" indent="457200" marL="457200">
              <a:lnSpc>
                <a:spcPct val="183333"/>
              </a:lnSpc>
              <a:spcBef>
                <a:spcPts val="0"/>
              </a:spcBef>
              <a:buNone/>
            </a:pPr>
            <a:r>
              <a:rPr u="sng" b="1" sz="2400" lang="en">
                <a:solidFill>
                  <a:srgbClr val="0A6DA1"/>
                </a:solidFill>
                <a:hlinkClick r:id="rId9"/>
              </a:rPr>
              <a:t>TuneWiki Lyrics</a:t>
            </a:r>
            <a:r>
              <a:rPr lang="en"/>
              <a:t>        </a:t>
            </a:r>
            <a:r>
              <a:rPr u="sng" b="1" sz="2400" lang="en">
                <a:solidFill>
                  <a:srgbClr val="0A6DA1"/>
                </a:solidFill>
                <a:hlinkClick r:id="rId10"/>
              </a:rPr>
              <a:t>ClaroSpeak US</a:t>
            </a:r>
            <a:r>
              <a:rPr lang="en"/>
              <a:t>  </a:t>
            </a:r>
          </a:p>
          <a:p>
            <a:pPr rtl="0" lvl="0" indent="457200" marL="1371600">
              <a:lnSpc>
                <a:spcPct val="183333"/>
              </a:lnSpc>
              <a:spcBef>
                <a:spcPts val="0"/>
              </a:spcBef>
              <a:buNone/>
            </a:pPr>
            <a:r>
              <a:rPr u="sng" b="1" sz="2400" lang="en">
                <a:solidFill>
                  <a:srgbClr val="0A6DA1"/>
                </a:solidFill>
                <a:hlinkClick r:id="rId11"/>
              </a:rPr>
              <a:t>OverDrive Media Console</a:t>
            </a:r>
          </a:p>
          <a:p>
            <a:pPr rtl="0" lvl="0">
              <a:lnSpc>
                <a:spcPct val="183333"/>
              </a:lnSpc>
              <a:spcBef>
                <a:spcPts val="0"/>
              </a:spcBef>
              <a:buNone/>
            </a:pPr>
            <a:r>
              <a:rPr u="sng" b="1" sz="2400" lang="en">
                <a:solidFill>
                  <a:srgbClr val="0A6DA1"/>
                </a:solidFill>
                <a:hlinkClick r:id="rId12"/>
              </a:rPr>
              <a:t>SoundHound</a:t>
            </a:r>
            <a:r>
              <a:rPr lang="en"/>
              <a:t>     					</a:t>
            </a:r>
            <a:r>
              <a:rPr u="sng" b="1" sz="2400" lang="en">
                <a:solidFill>
                  <a:srgbClr val="0A6DA1"/>
                </a:solidFill>
                <a:hlinkClick r:id="rId13"/>
              </a:rPr>
              <a:t>Read2Go</a:t>
            </a:r>
            <a:r>
              <a:rPr lang="en"/>
              <a:t> </a:t>
            </a:r>
          </a:p>
          <a:p>
            <a:pPr rtl="0" lvl="0">
              <a:lnSpc>
                <a:spcPct val="183333"/>
              </a:lnSpc>
              <a:spcBef>
                <a:spcPts val="0"/>
              </a:spcBef>
              <a:buNone/>
            </a:pPr>
            <a:r>
              <a:rPr sz="1200" lang="en"/>
              <a:t>Foorman, B.R., Francis, D.J., Beeler, T., Winikates, D., &amp; Fletcher, J.M. (1997)</a:t>
            </a:r>
          </a:p>
          <a:p>
            <a:pPr rtl="0" lvl="0">
              <a:lnSpc>
                <a:spcPct val="183333"/>
              </a:lnSpc>
              <a:spcBef>
                <a:spcPts val="0"/>
              </a:spcBef>
              <a:buNone/>
            </a:pPr>
            <a:r>
              <a:t/>
            </a:r>
            <a:endParaRPr u="sng" b="1" sz="2400">
              <a:solidFill>
                <a:srgbClr val="0A6DA1"/>
              </a:solidFill>
              <a:hlinkClick r:id="rId14"/>
            </a:endParaRPr>
          </a:p>
          <a:p>
            <a:pPr rtl="0" lvl="0">
              <a:spcBef>
                <a:spcPts val="0"/>
              </a:spcBef>
              <a:buNone/>
            </a:pPr>
            <a:r>
              <a:t/>
            </a:r>
            <a:endParaRPr sz="1800"/>
          </a:p>
        </p:txBody>
      </p:sp>
      <p:sp>
        <p:nvSpPr>
          <p:cNvPr id="373" name="Shape 373"/>
          <p:cNvSpPr txBox="1"/>
          <p:nvPr/>
        </p:nvSpPr>
        <p:spPr>
          <a:xfrm>
            <a:off y="-1399800" x="-3116650"/>
            <a:ext cy="3000000" cx="3000000"/>
          </a:xfrm>
          <a:prstGeom prst="rect">
            <a:avLst/>
          </a:prstGeom>
        </p:spPr>
        <p:txBody>
          <a:bodyPr bIns="91425" rIns="91425" lIns="91425" tIns="91425" anchor="ctr" anchorCtr="0">
            <a:noAutofit/>
          </a:bodyPr>
          <a:lstStyle/>
          <a:p>
            <a:pPr rtl="0" lvl="0">
              <a:spcBef>
                <a:spcPts val="0"/>
              </a:spcBef>
              <a:buNone/>
            </a:pPr>
            <a:r>
              <a:t/>
            </a:r>
            <a:endParaRPr/>
          </a:p>
          <a:p>
            <a:pPr rtl="0" lvl="0">
              <a:lnSpc>
                <a:spcPct val="150000"/>
              </a:lnSpc>
              <a:spcBef>
                <a:spcPts val="0"/>
              </a:spcBef>
              <a:buNone/>
            </a:pPr>
            <a:r>
              <a:rPr sz="900" lang="en" i="1">
                <a:solidFill>
                  <a:srgbClr val="2D434A"/>
                </a:solidFill>
              </a:rPr>
              <a:t>learning disabilities.</a:t>
            </a:r>
          </a:p>
          <a:p>
            <a:pPr rtl="0" lvl="0">
              <a:lnSpc>
                <a:spcPct val="115000"/>
              </a:lnSpc>
              <a:spcBef>
                <a:spcPts val="0"/>
              </a:spcBef>
              <a:buNone/>
            </a:pPr>
            <a:r>
              <a:t/>
            </a:r>
            <a:endParaRPr sz="900" i="1">
              <a:solidFill>
                <a:srgbClr val="2D434A"/>
              </a:solidFill>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371"/>
                                        </p:tgtEl>
                                        <p:attrNameLst>
                                          <p:attrName>style.visibility</p:attrName>
                                        </p:attrNameLst>
                                      </p:cBhvr>
                                      <p:to>
                                        <p:strVal val="visible"/>
                                      </p:to>
                                    </p:set>
                                    <p:animEffect transition="in" filter="fade">
                                      <p:cBhvr>
                                        <p:cTn dur="1000"/>
                                        <p:tgtEl>
                                          <p:spTgt spid="371"/>
                                        </p:tgtEl>
                                      </p:cBhvr>
                                    </p:animEffect>
                                  </p:childTnLst>
                                </p:cTn>
                              </p:par>
                              <p:par>
                                <p:cTn presetID="10" fill="hold" presetSubtype="0" presetClass="entr" nodeType="withEffect">
                                  <p:stCondLst>
                                    <p:cond delay="0"/>
                                  </p:stCondLst>
                                  <p:childTnLst>
                                    <p:set>
                                      <p:cBhvr>
                                        <p:cTn dur="1" fill="hold">
                                          <p:stCondLst>
                                            <p:cond delay="0"/>
                                          </p:stCondLst>
                                        </p:cTn>
                                        <p:tgtEl>
                                          <p:spTgt spid="372"/>
                                        </p:tgtEl>
                                        <p:attrNameLst>
                                          <p:attrName>style.visibility</p:attrName>
                                        </p:attrNameLst>
                                      </p:cBhvr>
                                      <p:to>
                                        <p:strVal val="visible"/>
                                      </p:to>
                                    </p:set>
                                    <p:animEffect transition="in" filter="fade">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7" name="Shape 377"/>
        <p:cNvGrpSpPr/>
        <p:nvPr/>
      </p:nvGrpSpPr>
      <p:grpSpPr>
        <a:xfrm>
          <a:off y="0" x="0"/>
          <a:ext cy="0" cx="0"/>
          <a:chOff y="0" x="0"/>
          <a:chExt cy="0" cx="0"/>
        </a:xfrm>
      </p:grpSpPr>
      <p:sp>
        <p:nvSpPr>
          <p:cNvPr id="378" name="Shape 378"/>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sz="4800" lang="en"/>
              <a:t>Tier 2 Resources</a:t>
            </a:r>
          </a:p>
        </p:txBody>
      </p:sp>
      <p:sp>
        <p:nvSpPr>
          <p:cNvPr id="379" name="Shape 379"/>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a:spcBef>
                <a:spcPts val="0"/>
              </a:spcBef>
              <a:buNone/>
            </a:pPr>
            <a:r>
              <a:rPr lang="en"/>
              <a:t>Building Resources</a:t>
            </a:r>
          </a:p>
          <a:p>
            <a:pPr rtl="0" lvl="0" indent="457200">
              <a:spcBef>
                <a:spcPts val="0"/>
              </a:spcBef>
              <a:buNone/>
            </a:pPr>
            <a:r>
              <a:rPr lang="en"/>
              <a:t>Title I teachers, reading specialist</a:t>
            </a:r>
          </a:p>
          <a:p>
            <a:pPr rtl="0" lvl="0">
              <a:spcBef>
                <a:spcPts val="0"/>
              </a:spcBef>
              <a:buNone/>
            </a:pPr>
            <a:r>
              <a:rPr lang="en"/>
              <a:t>District Level Resources</a:t>
            </a:r>
          </a:p>
          <a:p>
            <a:pPr rtl="0" lvl="0" indent="457200">
              <a:spcBef>
                <a:spcPts val="0"/>
              </a:spcBef>
              <a:buNone/>
            </a:pPr>
            <a:r>
              <a:rPr lang="en"/>
              <a:t>District website, TOSA</a:t>
            </a:r>
          </a:p>
          <a:p>
            <a:pPr rtl="0" lvl="0" indent="0" marL="0">
              <a:spcBef>
                <a:spcPts val="0"/>
              </a:spcBef>
              <a:buNone/>
            </a:pPr>
            <a:r>
              <a:rPr lang="en"/>
              <a:t>Public Websites</a:t>
            </a:r>
          </a:p>
          <a:p>
            <a:pPr rtl="0" lvl="0" indent="457200" marL="0">
              <a:spcBef>
                <a:spcPts val="0"/>
              </a:spcBef>
              <a:buClr>
                <a:srgbClr val="000000"/>
              </a:buClr>
              <a:buSzPct val="36666"/>
              <a:buFont typeface="Arial"/>
              <a:buNone/>
            </a:pPr>
            <a:r>
              <a:rPr u="sng" lang="en">
                <a:solidFill>
                  <a:schemeClr val="hlink"/>
                </a:solidFill>
                <a:hlinkClick r:id="rId3"/>
              </a:rPr>
              <a:t>National Center for Learning Disabilities</a:t>
            </a:r>
          </a:p>
          <a:p>
            <a:pPr rtl="0" lvl="0" indent="457200" marL="0">
              <a:spcBef>
                <a:spcPts val="0"/>
              </a:spcBef>
              <a:buClr>
                <a:srgbClr val="000000"/>
              </a:buClr>
              <a:buSzPct val="36666"/>
              <a:buFont typeface="Arial"/>
              <a:buNone/>
            </a:pPr>
            <a:r>
              <a:rPr u="sng" lang="en">
                <a:solidFill>
                  <a:schemeClr val="hlink"/>
                </a:solidFill>
                <a:hlinkClick r:id="rId4"/>
              </a:rPr>
              <a:t>ODE Website</a:t>
            </a:r>
          </a:p>
          <a:p>
            <a:pPr rtl="0" lvl="0" indent="457200" marL="0">
              <a:spcBef>
                <a:spcPts val="0"/>
              </a:spcBef>
              <a:buClr>
                <a:srgbClr val="000000"/>
              </a:buClr>
              <a:buSzPct val="36666"/>
              <a:buFont typeface="Arial"/>
              <a:buNone/>
            </a:pPr>
            <a:r>
              <a:rPr u="sng" lang="en">
                <a:solidFill>
                  <a:schemeClr val="hlink"/>
                </a:solidFill>
                <a:hlinkClick r:id="rId5"/>
              </a:rPr>
              <a:t>ReadOregon</a:t>
            </a:r>
          </a:p>
          <a:p>
            <a:pPr indent="0" marL="0">
              <a:spcBef>
                <a:spcPts val="0"/>
              </a:spcBef>
              <a:buNone/>
            </a:pPr>
            <a:r>
              <a:rPr lang="en"/>
              <a:t>	</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83" name="Shape 383"/>
        <p:cNvGrpSpPr/>
        <p:nvPr/>
      </p:nvGrpSpPr>
      <p:grpSpPr>
        <a:xfrm>
          <a:off y="0" x="0"/>
          <a:ext cy="0" cx="0"/>
          <a:chOff y="0" x="0"/>
          <a:chExt cy="0" cx="0"/>
        </a:xfrm>
      </p:grpSpPr>
      <p:sp>
        <p:nvSpPr>
          <p:cNvPr id="384" name="Shape 384"/>
          <p:cNvSpPr/>
          <p:nvPr/>
        </p:nvSpPr>
        <p:spPr>
          <a:xfrm>
            <a:off y="0" x="0"/>
            <a:ext cy="752999" cx="9144000"/>
          </a:xfrm>
          <a:prstGeom prst="rect">
            <a:avLst/>
          </a:prstGeom>
          <a:solidFill>
            <a:schemeClr val="dk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85" name="Shape 385"/>
          <p:cNvSpPr txBox="1"/>
          <p:nvPr>
            <p:ph type="title"/>
          </p:nvPr>
        </p:nvSpPr>
        <p:spPr>
          <a:xfrm>
            <a:off y="274643" x="457200"/>
            <a:ext cy="505200" cx="8229600"/>
          </a:xfrm>
          <a:prstGeom prst="rect">
            <a:avLst/>
          </a:prstGeom>
        </p:spPr>
        <p:txBody>
          <a:bodyPr bIns="91425" rIns="91425" lIns="91425" tIns="91425" anchor="b" anchorCtr="0">
            <a:noAutofit/>
          </a:bodyPr>
          <a:lstStyle/>
          <a:p>
            <a:pPr>
              <a:spcBef>
                <a:spcPts val="0"/>
              </a:spcBef>
              <a:buNone/>
            </a:pPr>
            <a:r>
              <a:rPr lang="en"/>
              <a:t>References</a:t>
            </a:r>
          </a:p>
        </p:txBody>
      </p:sp>
      <p:sp>
        <p:nvSpPr>
          <p:cNvPr id="386" name="Shape 386"/>
          <p:cNvSpPr txBox="1"/>
          <p:nvPr>
            <p:ph idx="1" type="body"/>
          </p:nvPr>
        </p:nvSpPr>
        <p:spPr>
          <a:xfrm>
            <a:off y="870575" x="457200"/>
            <a:ext cy="5855700" cx="8229600"/>
          </a:xfrm>
          <a:prstGeom prst="rect">
            <a:avLst/>
          </a:prstGeom>
        </p:spPr>
        <p:txBody>
          <a:bodyPr bIns="91425" rIns="91425" lIns="91425" tIns="91425" anchor="t" anchorCtr="0">
            <a:noAutofit/>
          </a:bodyPr>
          <a:lstStyle/>
          <a:p>
            <a:pPr rtl="0" lvl="0" indent="0" marL="0">
              <a:lnSpc>
                <a:spcPct val="100000"/>
              </a:lnSpc>
              <a:spcBef>
                <a:spcPts val="0"/>
              </a:spcBef>
              <a:spcAft>
                <a:spcPts val="0"/>
              </a:spcAft>
              <a:buNone/>
            </a:pPr>
            <a:r>
              <a:rPr sz="1200" lang="en"/>
              <a:t>Baker, Simmons, &amp; Kame'enui. (1997). Vocabulary acquisition: Research bases. In Simmons, D. C. &amp; Kame'enui, E. J. </a:t>
            </a:r>
          </a:p>
          <a:p>
            <a:pPr rtl="0" lvl="0" indent="457200" marL="0">
              <a:lnSpc>
                <a:spcPct val="100000"/>
              </a:lnSpc>
              <a:spcBef>
                <a:spcPts val="0"/>
              </a:spcBef>
              <a:spcAft>
                <a:spcPts val="0"/>
              </a:spcAft>
              <a:buNone/>
            </a:pPr>
            <a:r>
              <a:rPr sz="1200" lang="en"/>
              <a:t>(Eds.), </a:t>
            </a:r>
            <a:r>
              <a:rPr sz="1200" lang="en" i="1"/>
              <a:t>What reading research tells us about children with diverse learning needs: Bases and basics</a:t>
            </a:r>
            <a:r>
              <a:rPr sz="1200" lang="en"/>
              <a:t>. Mahwah, </a:t>
            </a:r>
          </a:p>
          <a:p>
            <a:pPr rtl="0" lvl="0" indent="457200" marL="0">
              <a:lnSpc>
                <a:spcPct val="100000"/>
              </a:lnSpc>
              <a:spcBef>
                <a:spcPts val="0"/>
              </a:spcBef>
              <a:spcAft>
                <a:spcPts val="0"/>
              </a:spcAft>
              <a:buNone/>
            </a:pPr>
            <a:r>
              <a:rPr sz="1200" lang="en"/>
              <a:t>NJ: Erlbaum.</a:t>
            </a:r>
          </a:p>
          <a:p>
            <a:pPr rtl="0" lvl="0" indent="0" marL="457200">
              <a:lnSpc>
                <a:spcPct val="100000"/>
              </a:lnSpc>
              <a:spcBef>
                <a:spcPts val="0"/>
              </a:spcBef>
              <a:spcAft>
                <a:spcPts val="0"/>
              </a:spcAft>
              <a:buNone/>
            </a:pPr>
            <a:r>
              <a:t/>
            </a:r>
            <a:endParaRPr sz="1200"/>
          </a:p>
          <a:p>
            <a:pPr rtl="0" lvl="0">
              <a:lnSpc>
                <a:spcPct val="100000"/>
              </a:lnSpc>
              <a:spcBef>
                <a:spcPts val="0"/>
              </a:spcBef>
              <a:spcAft>
                <a:spcPts val="0"/>
              </a:spcAft>
              <a:buClr>
                <a:schemeClr val="dk1"/>
              </a:buClr>
              <a:buSzPct val="91666"/>
              <a:buFont typeface="Arial"/>
              <a:buNone/>
            </a:pPr>
            <a:r>
              <a:rPr sz="1200" lang="en"/>
              <a:t>Bursuck, William D.,&amp; Damer, Mary (2007). </a:t>
            </a:r>
            <a:r>
              <a:rPr sz="1200" lang="en" i="1"/>
              <a:t>Reading instruction: For students who are at risk or have disabilities, </a:t>
            </a:r>
          </a:p>
          <a:p>
            <a:pPr rtl="0" lvl="0" indent="457200">
              <a:lnSpc>
                <a:spcPct val="100000"/>
              </a:lnSpc>
              <a:spcBef>
                <a:spcPts val="0"/>
              </a:spcBef>
              <a:spcAft>
                <a:spcPts val="0"/>
              </a:spcAft>
              <a:buClr>
                <a:schemeClr val="dk1"/>
              </a:buClr>
              <a:buSzPct val="91666"/>
              <a:buFont typeface="Arial"/>
              <a:buNone/>
            </a:pPr>
            <a:r>
              <a:rPr sz="1200" lang="en"/>
              <a:t>10-11,256-259.</a:t>
            </a:r>
          </a:p>
          <a:p>
            <a:pPr rtl="0" lvl="0">
              <a:lnSpc>
                <a:spcPct val="100000"/>
              </a:lnSpc>
              <a:spcBef>
                <a:spcPts val="0"/>
              </a:spcBef>
              <a:spcAft>
                <a:spcPts val="0"/>
              </a:spcAft>
              <a:buNone/>
            </a:pPr>
            <a:r>
              <a:t/>
            </a:r>
            <a:endParaRPr sz="1200"/>
          </a:p>
          <a:p>
            <a:pPr rtl="0" lvl="0">
              <a:lnSpc>
                <a:spcPct val="100000"/>
              </a:lnSpc>
              <a:spcBef>
                <a:spcPts val="0"/>
              </a:spcBef>
              <a:spcAft>
                <a:spcPts val="0"/>
              </a:spcAft>
              <a:buNone/>
            </a:pPr>
            <a:r>
              <a:rPr sz="1200" lang="en"/>
              <a:t>Common core state standards for English language arts and literacy in history/ social studies, science and </a:t>
            </a:r>
          </a:p>
          <a:p>
            <a:pPr rtl="0" lvl="0" indent="457200">
              <a:lnSpc>
                <a:spcPct val="100000"/>
              </a:lnSpc>
              <a:spcBef>
                <a:spcPts val="0"/>
              </a:spcBef>
              <a:spcAft>
                <a:spcPts val="0"/>
              </a:spcAft>
              <a:buNone/>
            </a:pPr>
            <a:r>
              <a:rPr sz="1200" lang="en"/>
              <a:t>technical subjects. (n.d.). Appendix A: Research supporting the key elements of the standards. Retrieved from </a:t>
            </a:r>
          </a:p>
          <a:p>
            <a:pPr rtl="0" lvl="0" indent="0" marL="457200">
              <a:lnSpc>
                <a:spcPct val="100000"/>
              </a:lnSpc>
              <a:spcBef>
                <a:spcPts val="0"/>
              </a:spcBef>
              <a:spcAft>
                <a:spcPts val="0"/>
              </a:spcAft>
              <a:buNone/>
            </a:pPr>
            <a:r>
              <a:rPr sz="1200" lang="en"/>
              <a:t>http://www.corestandards.org/assets/Appendix_A.pdf</a:t>
            </a:r>
          </a:p>
          <a:p>
            <a:pPr rtl="0" lvl="0" indent="0" marL="457200">
              <a:lnSpc>
                <a:spcPct val="100000"/>
              </a:lnSpc>
              <a:spcBef>
                <a:spcPts val="0"/>
              </a:spcBef>
              <a:spcAft>
                <a:spcPts val="0"/>
              </a:spcAft>
              <a:buNone/>
            </a:pPr>
            <a:r>
              <a:t/>
            </a:r>
            <a:endParaRPr sz="1200"/>
          </a:p>
          <a:p>
            <a:pPr rtl="0" lvl="0">
              <a:lnSpc>
                <a:spcPct val="100000"/>
              </a:lnSpc>
              <a:spcBef>
                <a:spcPts val="0"/>
              </a:spcBef>
              <a:spcAft>
                <a:spcPts val="0"/>
              </a:spcAft>
              <a:buNone/>
            </a:pPr>
            <a:r>
              <a:rPr sz="1200" lang="en"/>
              <a:t>Eunice Kennedy Shriver National Institute of Child Health and Human Development, NIH, DHHS. (2000).</a:t>
            </a:r>
          </a:p>
          <a:p>
            <a:pPr rtl="0" lvl="0" indent="457200">
              <a:lnSpc>
                <a:spcPct val="100000"/>
              </a:lnSpc>
              <a:spcBef>
                <a:spcPts val="0"/>
              </a:spcBef>
              <a:spcAft>
                <a:spcPts val="0"/>
              </a:spcAft>
              <a:buNone/>
            </a:pPr>
            <a:r>
              <a:rPr sz="1200" lang="en" i="1"/>
              <a:t>Report of the National Reading Panel: Teaching children to read</a:t>
            </a:r>
            <a:r>
              <a:rPr sz="1200" lang="en"/>
              <a:t> (00-4769).Washington, DC: U.S. Government</a:t>
            </a:r>
          </a:p>
          <a:p>
            <a:pPr rtl="0" lvl="0" indent="0" marL="457200">
              <a:lnSpc>
                <a:spcPct val="100000"/>
              </a:lnSpc>
              <a:spcBef>
                <a:spcPts val="0"/>
              </a:spcBef>
              <a:spcAft>
                <a:spcPts val="0"/>
              </a:spcAft>
              <a:buClr>
                <a:schemeClr val="dk1"/>
              </a:buClr>
              <a:buSzPct val="91666"/>
              <a:buFont typeface="Arial"/>
              <a:buNone/>
            </a:pPr>
            <a:r>
              <a:rPr sz="1200" lang="en"/>
              <a:t>Printing Office. Retrieved from https://www.nichd.nih.gov/publications/pages/pubs_details.aspx?from=&amp;pubs_id=89</a:t>
            </a:r>
          </a:p>
          <a:p>
            <a:pPr rtl="0" lvl="0">
              <a:lnSpc>
                <a:spcPct val="100000"/>
              </a:lnSpc>
              <a:spcBef>
                <a:spcPts val="0"/>
              </a:spcBef>
              <a:spcAft>
                <a:spcPts val="0"/>
              </a:spcAft>
              <a:buNone/>
            </a:pPr>
            <a:r>
              <a:t/>
            </a:r>
            <a:endParaRPr sz="1200"/>
          </a:p>
          <a:p>
            <a:pPr rtl="0" lvl="0">
              <a:lnSpc>
                <a:spcPct val="100000"/>
              </a:lnSpc>
              <a:spcBef>
                <a:spcPts val="0"/>
              </a:spcBef>
              <a:spcAft>
                <a:spcPts val="0"/>
              </a:spcAft>
              <a:buNone/>
            </a:pPr>
            <a:r>
              <a:rPr sz="1200" lang="en"/>
              <a:t>Felton, R. H., &amp; Pepper, P. P. (1995). Early identification and intervention of phonological deficits in kindergarten and </a:t>
            </a:r>
          </a:p>
          <a:p>
            <a:pPr rtl="0" lvl="0" indent="457200">
              <a:lnSpc>
                <a:spcPct val="100000"/>
              </a:lnSpc>
              <a:spcBef>
                <a:spcPts val="0"/>
              </a:spcBef>
              <a:spcAft>
                <a:spcPts val="0"/>
              </a:spcAft>
              <a:buNone/>
            </a:pPr>
            <a:r>
              <a:rPr sz="1200" lang="en"/>
              <a:t>early elementary children at risk for reading disability. </a:t>
            </a:r>
            <a:r>
              <a:rPr sz="1200" lang="en" i="1"/>
              <a:t>School Psychology Review, 24</a:t>
            </a:r>
            <a:r>
              <a:rPr sz="1200" lang="en"/>
              <a:t>, 405-414.</a:t>
            </a:r>
          </a:p>
          <a:p>
            <a:pPr rtl="0" lvl="0" indent="457200">
              <a:lnSpc>
                <a:spcPct val="100000"/>
              </a:lnSpc>
              <a:spcBef>
                <a:spcPts val="0"/>
              </a:spcBef>
              <a:spcAft>
                <a:spcPts val="0"/>
              </a:spcAft>
              <a:buNone/>
            </a:pPr>
            <a:r>
              <a:t/>
            </a:r>
            <a:endParaRPr sz="1200"/>
          </a:p>
          <a:p>
            <a:pPr rtl="0" lvl="0" indent="0" marL="0">
              <a:spcBef>
                <a:spcPts val="0"/>
              </a:spcBef>
              <a:spcAft>
                <a:spcPts val="0"/>
              </a:spcAft>
              <a:buNone/>
            </a:pPr>
            <a:r>
              <a:rPr sz="1200" lang="en"/>
              <a:t>Felton, R. H., &amp; Wood, Frank B. (1992). A reading level match study of nonword reading skills in poor readers with</a:t>
            </a:r>
          </a:p>
          <a:p>
            <a:pPr rtl="0" lvl="0" indent="457200" marL="0">
              <a:spcBef>
                <a:spcPts val="0"/>
              </a:spcBef>
              <a:spcAft>
                <a:spcPts val="0"/>
              </a:spcAft>
              <a:buNone/>
            </a:pPr>
            <a:r>
              <a:rPr sz="1200" lang="en"/>
              <a:t>varying IQ. </a:t>
            </a:r>
            <a:r>
              <a:rPr sz="1200" lang="en" i="1"/>
              <a:t>Journal of Learning Disabilities, 25</a:t>
            </a:r>
            <a:r>
              <a:rPr sz="1200" lang="en"/>
              <a:t>, 5, 318-326.</a:t>
            </a:r>
          </a:p>
          <a:p>
            <a:pPr rtl="0" lvl="0" indent="457200" marL="0">
              <a:spcBef>
                <a:spcPts val="0"/>
              </a:spcBef>
              <a:spcAft>
                <a:spcPts val="0"/>
              </a:spcAft>
              <a:buClr>
                <a:schemeClr val="dk1"/>
              </a:buClr>
              <a:buFont typeface="Arial"/>
              <a:buNone/>
            </a:pPr>
            <a:r>
              <a:t/>
            </a:r>
            <a:endParaRPr sz="1200"/>
          </a:p>
          <a:p>
            <a:pPr rtl="0" lvl="0">
              <a:spcBef>
                <a:spcPts val="0"/>
              </a:spcBef>
              <a:spcAft>
                <a:spcPts val="0"/>
              </a:spcAft>
              <a:buNone/>
            </a:pPr>
            <a:r>
              <a:rPr sz="1200" lang="en"/>
              <a:t>Foorman, B.R., Francis, D.J., Beeler, T., Winikates, D., &amp; Fletcher, J.M. (1997).</a:t>
            </a:r>
            <a:r>
              <a:rPr sz="1200" lang="en" i="1"/>
              <a:t> </a:t>
            </a:r>
            <a:r>
              <a:rPr sz="1200" lang="en"/>
              <a:t>Early interventions for children with </a:t>
            </a:r>
          </a:p>
          <a:p>
            <a:pPr rtl="0" lvl="0" indent="0" marL="457200">
              <a:spcBef>
                <a:spcPts val="0"/>
              </a:spcBef>
              <a:spcAft>
                <a:spcPts val="0"/>
              </a:spcAft>
              <a:buClr>
                <a:schemeClr val="dk1"/>
              </a:buClr>
              <a:buSzPct val="91666"/>
              <a:buFont typeface="Arial"/>
              <a:buNone/>
            </a:pPr>
            <a:r>
              <a:rPr sz="1200" lang="en"/>
              <a:t>reading problems: Study designs and preliminary findings. </a:t>
            </a:r>
            <a:r>
              <a:rPr sz="1200" lang="en" i="1"/>
              <a:t>Learning Disabilities: A Multidisciplinary Journal.</a:t>
            </a:r>
            <a:r>
              <a:rPr sz="1200" lang="en"/>
              <a:t> 8, 6 72.</a:t>
            </a:r>
          </a:p>
          <a:p>
            <a:pPr rtl="0" lvl="0">
              <a:spcBef>
                <a:spcPts val="0"/>
              </a:spcBef>
              <a:spcAft>
                <a:spcPts val="0"/>
              </a:spcAft>
              <a:buClr>
                <a:schemeClr val="dk1"/>
              </a:buClr>
              <a:buSzPct val="91666"/>
              <a:buFont typeface="Arial"/>
              <a:buNone/>
            </a:pPr>
            <a:r>
              <a:rPr sz="1200" lang="en">
                <a:latin typeface="Times New Roman"/>
                <a:ea typeface="Times New Roman"/>
                <a:cs typeface="Times New Roman"/>
                <a:sym typeface="Times New Roman"/>
              </a:rPr>
              <a:t> </a:t>
            </a:r>
          </a:p>
          <a:p>
            <a:pPr rtl="0" lvl="0">
              <a:spcBef>
                <a:spcPts val="0"/>
              </a:spcBef>
              <a:spcAft>
                <a:spcPts val="0"/>
              </a:spcAft>
              <a:buNone/>
            </a:pPr>
            <a:r>
              <a:rPr sz="1200" lang="en"/>
              <a:t>Frattura, E.M., &amp; Capper, C. A. (2007). </a:t>
            </a:r>
            <a:r>
              <a:rPr sz="1200" lang="en" i="1"/>
              <a:t>Leading for social justice: Transforming schools for all learners. </a:t>
            </a:r>
            <a:r>
              <a:rPr sz="1200" lang="en"/>
              <a:t>Thousand Oaks, </a:t>
            </a:r>
          </a:p>
          <a:p>
            <a:pPr rtl="0" lvl="0" indent="457200">
              <a:spcBef>
                <a:spcPts val="0"/>
              </a:spcBef>
              <a:spcAft>
                <a:spcPts val="0"/>
              </a:spcAft>
              <a:buNone/>
            </a:pPr>
            <a:r>
              <a:rPr sz="1200" lang="en"/>
              <a:t>CA; Corwin Press.</a:t>
            </a:r>
          </a:p>
          <a:p>
            <a:pPr rtl="0" lvl="0" indent="457200">
              <a:spcBef>
                <a:spcPts val="0"/>
              </a:spcBef>
              <a:spcAft>
                <a:spcPts val="0"/>
              </a:spcAft>
              <a:buClr>
                <a:schemeClr val="dk1"/>
              </a:buClr>
              <a:buFont typeface="Arial"/>
              <a:buNone/>
            </a:pPr>
            <a:r>
              <a:t/>
            </a:r>
            <a:endParaRPr sz="1200"/>
          </a:p>
          <a:p>
            <a:pPr rtl="0" lvl="0">
              <a:spcBef>
                <a:spcPts val="0"/>
              </a:spcBef>
              <a:buClr>
                <a:schemeClr val="dk1"/>
              </a:buClr>
              <a:buSzPct val="91666"/>
              <a:buFont typeface="Arial"/>
              <a:buNone/>
            </a:pPr>
            <a:r>
              <a:rPr sz="1200" lang="en"/>
              <a:t>Flynn, K. S. (November 01, 2011). </a:t>
            </a:r>
            <a:r>
              <a:rPr sz="1200" lang="en">
                <a:hlinkClick r:id="rId3"/>
              </a:rPr>
              <a:t>Developing children's oral language skills through dialogic reading: Guidelines for </a:t>
            </a:r>
          </a:p>
          <a:p>
            <a:pPr rtl="0" lvl="0" indent="457200">
              <a:spcBef>
                <a:spcPts val="0"/>
              </a:spcBef>
              <a:buClr>
                <a:schemeClr val="dk1"/>
              </a:buClr>
              <a:buSzPct val="91666"/>
              <a:buFont typeface="Arial"/>
              <a:buNone/>
            </a:pPr>
            <a:r>
              <a:rPr sz="1200" lang="en">
                <a:hlinkClick r:id="rId4"/>
              </a:rPr>
              <a:t>implementation.</a:t>
            </a:r>
            <a:r>
              <a:rPr sz="1200" lang="en" i="1"/>
              <a:t> Teaching exceptional children, 44, </a:t>
            </a:r>
            <a:r>
              <a:rPr sz="1200" lang="en"/>
              <a:t>2, 8-16.</a:t>
            </a:r>
          </a:p>
          <a:p>
            <a:pPr rtl="0" lvl="0">
              <a:lnSpc>
                <a:spcPct val="115000"/>
              </a:lnSpc>
              <a:spcBef>
                <a:spcPts val="0"/>
              </a:spcBef>
              <a:buNone/>
            </a:pPr>
            <a:r>
              <a:t/>
            </a:r>
            <a:endParaRPr sz="1200"/>
          </a:p>
          <a:p>
            <a:pPr>
              <a:spcBef>
                <a:spcPts val="0"/>
              </a:spcBef>
              <a:buNone/>
            </a:pPr>
            <a:r>
              <a:t/>
            </a:r>
            <a:endParaRPr sz="1400"/>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0" name="Shape 390"/>
        <p:cNvGrpSpPr/>
        <p:nvPr/>
      </p:nvGrpSpPr>
      <p:grpSpPr>
        <a:xfrm>
          <a:off y="0" x="0"/>
          <a:ext cy="0" cx="0"/>
          <a:chOff y="0" x="0"/>
          <a:chExt cy="0" cx="0"/>
        </a:xfrm>
      </p:grpSpPr>
      <p:sp>
        <p:nvSpPr>
          <p:cNvPr id="391" name="Shape 391"/>
          <p:cNvSpPr/>
          <p:nvPr/>
        </p:nvSpPr>
        <p:spPr>
          <a:xfrm>
            <a:off y="0" x="0"/>
            <a:ext cy="752999" cx="9144000"/>
          </a:xfrm>
          <a:prstGeom prst="rect">
            <a:avLst/>
          </a:prstGeom>
          <a:solidFill>
            <a:schemeClr val="dk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92" name="Shape 392"/>
          <p:cNvSpPr txBox="1"/>
          <p:nvPr>
            <p:ph type="title"/>
          </p:nvPr>
        </p:nvSpPr>
        <p:spPr>
          <a:xfrm>
            <a:off y="274643" x="457200"/>
            <a:ext cy="505200" cx="8229600"/>
          </a:xfrm>
          <a:prstGeom prst="rect">
            <a:avLst/>
          </a:prstGeom>
        </p:spPr>
        <p:txBody>
          <a:bodyPr bIns="91425" rIns="91425" lIns="91425" tIns="91425" anchor="b" anchorCtr="0">
            <a:noAutofit/>
          </a:bodyPr>
          <a:lstStyle/>
          <a:p>
            <a:pPr rtl="0" lvl="0">
              <a:spcBef>
                <a:spcPts val="0"/>
              </a:spcBef>
              <a:buNone/>
            </a:pPr>
            <a:r>
              <a:rPr lang="en"/>
              <a:t>References</a:t>
            </a:r>
          </a:p>
        </p:txBody>
      </p:sp>
      <p:sp>
        <p:nvSpPr>
          <p:cNvPr id="393" name="Shape 393"/>
          <p:cNvSpPr txBox="1"/>
          <p:nvPr>
            <p:ph idx="1" type="body"/>
          </p:nvPr>
        </p:nvSpPr>
        <p:spPr>
          <a:xfrm>
            <a:off y="870575" x="457200"/>
            <a:ext cy="5855700" cx="8229600"/>
          </a:xfrm>
          <a:prstGeom prst="rect">
            <a:avLst/>
          </a:prstGeom>
        </p:spPr>
        <p:txBody>
          <a:bodyPr bIns="91425" rIns="91425" lIns="91425" tIns="91425" anchor="t" anchorCtr="0">
            <a:noAutofit/>
          </a:bodyPr>
          <a:lstStyle/>
          <a:p>
            <a:pPr rtl="0" lvl="0">
              <a:spcBef>
                <a:spcPts val="0"/>
              </a:spcBef>
              <a:buClr>
                <a:schemeClr val="dk1"/>
              </a:buClr>
              <a:buSzPct val="91666"/>
              <a:buFont typeface="Arial"/>
              <a:buNone/>
            </a:pPr>
            <a:r>
              <a:rPr sz="1200" lang="en"/>
              <a:t>Gay, G. (2010) Culturally responsive teaching: Theory, research, and practic</a:t>
            </a:r>
            <a:r>
              <a:rPr sz="1200" lang="en" i="1"/>
              <a:t>e. Teachers College Press</a:t>
            </a:r>
            <a:r>
              <a:rPr sz="1200" lang="en"/>
              <a:t>, p. 22.</a:t>
            </a:r>
          </a:p>
          <a:p>
            <a:pPr rtl="0" lvl="0">
              <a:spcBef>
                <a:spcPts val="0"/>
              </a:spcBef>
              <a:buClr>
                <a:schemeClr val="dk1"/>
              </a:buClr>
              <a:buSzPct val="91666"/>
              <a:buFont typeface="Arial"/>
              <a:buNone/>
            </a:pPr>
            <a:r>
              <a:rPr sz="1200" lang="en"/>
              <a:t> </a:t>
            </a:r>
          </a:p>
          <a:p>
            <a:pPr rtl="0" lvl="0">
              <a:spcBef>
                <a:spcPts val="0"/>
              </a:spcBef>
              <a:buClr>
                <a:schemeClr val="dk1"/>
              </a:buClr>
              <a:buSzPct val="91666"/>
              <a:buFont typeface="Arial"/>
              <a:buNone/>
            </a:pPr>
            <a:r>
              <a:rPr sz="1200" lang="en"/>
              <a:t>Gilkerson, J., &amp; Richards, J.A. (2008) The power of talk (2nd Ed.). </a:t>
            </a:r>
            <a:r>
              <a:rPr sz="1200" lang="en" i="1"/>
              <a:t>Infoture Technical Report ITR-01-2</a:t>
            </a:r>
            <a:r>
              <a:rPr sz="1200" lang="en"/>
              <a:t>. Boulder, CO: The </a:t>
            </a:r>
          </a:p>
          <a:p>
            <a:pPr rtl="0" lvl="0" indent="457200">
              <a:spcBef>
                <a:spcPts val="0"/>
              </a:spcBef>
              <a:buClr>
                <a:schemeClr val="dk1"/>
              </a:buClr>
              <a:buSzPct val="91666"/>
              <a:buFont typeface="Arial"/>
              <a:buNone/>
            </a:pPr>
            <a:r>
              <a:rPr sz="1200" lang="en"/>
              <a:t>LENA Foundation.</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Green, J.F. (1996). LANGUAGE! Effects of an individualized structured language curriculum for middle and high school </a:t>
            </a:r>
          </a:p>
          <a:p>
            <a:pPr rtl="0" lvl="0" indent="457200">
              <a:spcBef>
                <a:spcPts val="0"/>
              </a:spcBef>
              <a:buNone/>
            </a:pPr>
            <a:r>
              <a:rPr sz="1200" lang="en"/>
              <a:t>students</a:t>
            </a:r>
            <a:r>
              <a:rPr sz="1200" lang="en" i="1"/>
              <a:t>. Analysis of Dyslexia</a:t>
            </a:r>
            <a:r>
              <a:rPr sz="1200" lang="en"/>
              <a:t>. 46, 97-121.</a:t>
            </a:r>
          </a:p>
          <a:p>
            <a:pPr rtl="0" lvl="0" indent="457200">
              <a:spcBef>
                <a:spcPts val="0"/>
              </a:spcBef>
              <a:buNone/>
            </a:pPr>
            <a:r>
              <a:t/>
            </a:r>
            <a:endParaRPr sz="1200"/>
          </a:p>
          <a:p>
            <a:pPr rtl="0" lvl="0">
              <a:spcBef>
                <a:spcPts val="0"/>
              </a:spcBef>
              <a:buClr>
                <a:schemeClr val="dk1"/>
              </a:buClr>
              <a:buSzPct val="91666"/>
              <a:buFont typeface="Arial"/>
              <a:buNone/>
            </a:pPr>
            <a:r>
              <a:rPr sz="1200" lang="en"/>
              <a:t>Hart, B., &amp; Risley, T. R. (June 06, 2003). The early catastrophe. The 30 million word gap. </a:t>
            </a:r>
            <a:r>
              <a:rPr sz="1200" lang="en" i="1"/>
              <a:t>American Educator, 27, </a:t>
            </a:r>
            <a:r>
              <a:rPr sz="1200" lang="en"/>
              <a:t>1, </a:t>
            </a:r>
          </a:p>
          <a:p>
            <a:pPr rtl="0" lvl="0" indent="457200">
              <a:spcBef>
                <a:spcPts val="0"/>
              </a:spcBef>
              <a:buClr>
                <a:schemeClr val="dk1"/>
              </a:buClr>
              <a:buSzPct val="91666"/>
              <a:buFont typeface="Arial"/>
              <a:buNone/>
            </a:pPr>
            <a:r>
              <a:rPr sz="1200" lang="en"/>
              <a:t>4-9.</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Hood, M., Conlon, E., &amp; Andrews, G. (May 01, 2008). Preschool home literacy practices and children's literacy </a:t>
            </a:r>
          </a:p>
          <a:p>
            <a:pPr rtl="0" lvl="0" indent="457200">
              <a:spcBef>
                <a:spcPts val="0"/>
              </a:spcBef>
              <a:buClr>
                <a:schemeClr val="dk1"/>
              </a:buClr>
              <a:buSzPct val="91666"/>
              <a:buFont typeface="Arial"/>
              <a:buNone/>
            </a:pPr>
            <a:r>
              <a:rPr sz="1200" lang="en"/>
              <a:t>development: A longitudinal analysis. </a:t>
            </a:r>
            <a:r>
              <a:rPr sz="1200" lang="en" i="1"/>
              <a:t>Journal of Educational Psychology, 100, </a:t>
            </a:r>
            <a:r>
              <a:rPr sz="1200" lang="en"/>
              <a:t>2, 252-271.</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Johnston, P. &amp; Winograd, P.N. (1985). Passive failure in reading. </a:t>
            </a:r>
            <a:r>
              <a:rPr sz="1200" lang="en" i="1"/>
              <a:t>Journal of Reading Behavior. </a:t>
            </a:r>
            <a:r>
              <a:rPr sz="1200" lang="en"/>
              <a:t>17, 279-299.</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Lyons, G.R., &amp; Moats, L.C. (1997, November/December). Critical conceptual and methodological considerations in </a:t>
            </a:r>
          </a:p>
          <a:p>
            <a:pPr rtl="0" lvl="0" indent="457200">
              <a:spcBef>
                <a:spcPts val="0"/>
              </a:spcBef>
              <a:buClr>
                <a:schemeClr val="dk1"/>
              </a:buClr>
              <a:buSzPct val="91666"/>
              <a:buFont typeface="Arial"/>
              <a:buNone/>
            </a:pPr>
            <a:r>
              <a:rPr sz="1200" lang="en"/>
              <a:t>reading intervention research. </a:t>
            </a:r>
            <a:r>
              <a:rPr sz="1200" lang="en" i="1"/>
              <a:t>Journal of Learning Disabilities.</a:t>
            </a:r>
            <a:r>
              <a:rPr sz="1200" lang="en"/>
              <a:t> 30 (6), 578-588.</a:t>
            </a:r>
          </a:p>
          <a:p>
            <a:pPr rtl="0" lvl="0" indent="45720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Magnuson, K. A., &amp; Waldfogel, J. (January 01, 2005). Early childhood care and education: Effects on ethnic and racial </a:t>
            </a:r>
          </a:p>
          <a:p>
            <a:pPr rtl="0" lvl="0" indent="457200">
              <a:spcBef>
                <a:spcPts val="0"/>
              </a:spcBef>
              <a:buClr>
                <a:schemeClr val="dk1"/>
              </a:buClr>
              <a:buSzPct val="91666"/>
              <a:buFont typeface="Arial"/>
              <a:buNone/>
            </a:pPr>
            <a:r>
              <a:rPr sz="1200" lang="en"/>
              <a:t>gaps in school readiness. </a:t>
            </a:r>
            <a:r>
              <a:rPr sz="1200" lang="en" i="1"/>
              <a:t>The Future of Children, 15, </a:t>
            </a:r>
            <a:r>
              <a:rPr sz="1200" lang="en"/>
              <a:t>169-196.</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National Association of Education Progress (1999). </a:t>
            </a:r>
            <a:r>
              <a:rPr sz="1200" lang="en" i="1"/>
              <a:t>Reading report card for the nation and the states</a:t>
            </a:r>
            <a:r>
              <a:rPr sz="1200" lang="en"/>
              <a:t>. Arlington,</a:t>
            </a:r>
          </a:p>
          <a:p>
            <a:pPr rtl="0" lvl="0" indent="0" marL="457200">
              <a:spcBef>
                <a:spcPts val="0"/>
              </a:spcBef>
              <a:buClr>
                <a:schemeClr val="dk1"/>
              </a:buClr>
              <a:buSzPct val="91666"/>
              <a:buFont typeface="Arial"/>
              <a:buNone/>
            </a:pPr>
            <a:r>
              <a:rPr sz="1200" lang="en"/>
              <a:t>Virginia: Educational Research Service.</a:t>
            </a:r>
          </a:p>
          <a:p>
            <a:pPr rtl="0" lvl="0" indent="0" marL="45720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Na</a:t>
            </a:r>
            <a:r>
              <a:rPr sz="1200" lang="en">
                <a:hlinkClick r:id="rId3"/>
              </a:rPr>
              <a:t>tional Center for Learning Disabilities</a:t>
            </a:r>
            <a:r>
              <a:rPr sz="1200" lang="en"/>
              <a:t>. (2013). Retrieved from </a:t>
            </a:r>
            <a:r>
              <a:rPr sz="1200" lang="en">
                <a:hlinkClick r:id="rId4"/>
              </a:rPr>
              <a:t>http://www.ncld.org/students-disabilities/assistive-</a:t>
            </a:r>
          </a:p>
          <a:p>
            <a:pPr rtl="0" lvl="0" indent="457200">
              <a:spcBef>
                <a:spcPts val="0"/>
              </a:spcBef>
              <a:buClr>
                <a:schemeClr val="dk1"/>
              </a:buClr>
              <a:buSzPct val="91666"/>
              <a:buFont typeface="Arial"/>
              <a:buNone/>
            </a:pPr>
            <a:r>
              <a:rPr sz="1200" lang="en">
                <a:hlinkClick r:id="rId5"/>
              </a:rPr>
              <a:t>technology-education/apps-students-ld-dyslexia-reading-difficulties</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National Reading Panel (2000). </a:t>
            </a:r>
            <a:r>
              <a:rPr sz="1200" lang="en" i="1"/>
              <a:t>Teaching children to read: An evidence-based assessment of the scientific research </a:t>
            </a:r>
          </a:p>
          <a:p>
            <a:pPr rtl="0" lvl="0" indent="457200">
              <a:spcBef>
                <a:spcPts val="0"/>
              </a:spcBef>
              <a:buClr>
                <a:schemeClr val="dk1"/>
              </a:buClr>
              <a:buSzPct val="91666"/>
              <a:buFont typeface="Arial"/>
              <a:buNone/>
            </a:pPr>
            <a:r>
              <a:rPr sz="1200" lang="en" i="1"/>
              <a:t>literature on reading and its implications for reading instruction: online</a:t>
            </a:r>
            <a:r>
              <a:rPr sz="1200" lang="en"/>
              <a:t>. Retrieved from </a:t>
            </a:r>
          </a:p>
          <a:p>
            <a:pPr rtl="0" lvl="0" indent="0" marL="457200">
              <a:spcBef>
                <a:spcPts val="0"/>
              </a:spcBef>
              <a:buClr>
                <a:schemeClr val="dk1"/>
              </a:buClr>
              <a:buSzPct val="91666"/>
              <a:buFont typeface="Arial"/>
              <a:buNone/>
            </a:pPr>
            <a:r>
              <a:rPr sz="1200" lang="en"/>
              <a:t>http://www.nichd.nih.gov/publications/nrp/smallbook.htm.</a:t>
            </a:r>
          </a:p>
          <a:p>
            <a:pPr rtl="0" lvl="0">
              <a:spcBef>
                <a:spcPts val="0"/>
              </a:spcBef>
              <a:buClr>
                <a:schemeClr val="dk1"/>
              </a:buClr>
              <a:buFont typeface="Arial"/>
              <a:buNone/>
            </a:pPr>
            <a:r>
              <a:t/>
            </a:r>
            <a:endParaRPr sz="1200"/>
          </a:p>
          <a:p>
            <a:pPr rtl="0" lvl="0" indent="457200">
              <a:spcBef>
                <a:spcPts val="0"/>
              </a:spcBef>
              <a:buClr>
                <a:schemeClr val="dk1"/>
              </a:buClr>
              <a:buFont typeface="Arial"/>
              <a:buNone/>
            </a:pPr>
            <a:r>
              <a:t/>
            </a:r>
            <a:endParaRPr sz="1200"/>
          </a:p>
          <a:p>
            <a:pPr rtl="0" lvl="0" indent="0" marL="457200">
              <a:spcBef>
                <a:spcPts val="0"/>
              </a:spcBef>
              <a:buClr>
                <a:schemeClr val="dk1"/>
              </a:buClr>
              <a:buFont typeface="Arial"/>
              <a:buNone/>
            </a:pPr>
            <a:r>
              <a:t/>
            </a:r>
            <a:endParaRPr sz="1800"/>
          </a:p>
          <a:p>
            <a:pPr rtl="0" lvl="0" indent="457200">
              <a:spcBef>
                <a:spcPts val="0"/>
              </a:spcBef>
              <a:buClr>
                <a:schemeClr val="dk1"/>
              </a:buClr>
              <a:buFont typeface="Arial"/>
              <a:buNone/>
            </a:pPr>
            <a:r>
              <a:t/>
            </a:r>
            <a:endParaRPr sz="1200"/>
          </a:p>
          <a:p>
            <a:pPr rtl="0" lvl="0">
              <a:spcBef>
                <a:spcPts val="0"/>
              </a:spcBef>
              <a:buNone/>
            </a:pPr>
            <a:r>
              <a:t/>
            </a:r>
            <a:endParaRPr sz="1400"/>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97" name="Shape 397"/>
        <p:cNvGrpSpPr/>
        <p:nvPr/>
      </p:nvGrpSpPr>
      <p:grpSpPr>
        <a:xfrm>
          <a:off y="0" x="0"/>
          <a:ext cy="0" cx="0"/>
          <a:chOff y="0" x="0"/>
          <a:chExt cy="0" cx="0"/>
        </a:xfrm>
      </p:grpSpPr>
      <p:sp>
        <p:nvSpPr>
          <p:cNvPr id="398" name="Shape 398"/>
          <p:cNvSpPr/>
          <p:nvPr/>
        </p:nvSpPr>
        <p:spPr>
          <a:xfrm>
            <a:off y="0" x="0"/>
            <a:ext cy="752999" cx="9144000"/>
          </a:xfrm>
          <a:prstGeom prst="rect">
            <a:avLst/>
          </a:prstGeom>
          <a:solidFill>
            <a:schemeClr val="dk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399" name="Shape 399"/>
          <p:cNvSpPr txBox="1"/>
          <p:nvPr>
            <p:ph type="title"/>
          </p:nvPr>
        </p:nvSpPr>
        <p:spPr>
          <a:xfrm>
            <a:off y="274643" x="457200"/>
            <a:ext cy="505200" cx="8229600"/>
          </a:xfrm>
          <a:prstGeom prst="rect">
            <a:avLst/>
          </a:prstGeom>
        </p:spPr>
        <p:txBody>
          <a:bodyPr bIns="91425" rIns="91425" lIns="91425" tIns="91425" anchor="b" anchorCtr="0">
            <a:noAutofit/>
          </a:bodyPr>
          <a:lstStyle/>
          <a:p>
            <a:pPr rtl="0" lvl="0">
              <a:spcBef>
                <a:spcPts val="0"/>
              </a:spcBef>
              <a:buNone/>
            </a:pPr>
            <a:r>
              <a:rPr lang="en"/>
              <a:t>References</a:t>
            </a:r>
          </a:p>
        </p:txBody>
      </p:sp>
      <p:sp>
        <p:nvSpPr>
          <p:cNvPr id="400" name="Shape 400"/>
          <p:cNvSpPr txBox="1"/>
          <p:nvPr>
            <p:ph idx="1" type="body"/>
          </p:nvPr>
        </p:nvSpPr>
        <p:spPr>
          <a:xfrm>
            <a:off y="870575" x="457200"/>
            <a:ext cy="5855700" cx="8229600"/>
          </a:xfrm>
          <a:prstGeom prst="rect">
            <a:avLst/>
          </a:prstGeom>
        </p:spPr>
        <p:txBody>
          <a:bodyPr bIns="91425" rIns="91425" lIns="91425" tIns="91425" anchor="t" anchorCtr="0">
            <a:noAutofit/>
          </a:bodyPr>
          <a:lstStyle/>
          <a:p>
            <a:pPr rtl="0" lvl="0">
              <a:spcBef>
                <a:spcPts val="0"/>
              </a:spcBef>
              <a:buClr>
                <a:schemeClr val="dk1"/>
              </a:buClr>
              <a:buSzPct val="91666"/>
              <a:buFont typeface="Arial"/>
              <a:buNone/>
            </a:pPr>
            <a:r>
              <a:rPr sz="1200" lang="en"/>
              <a:t>National Governors Association. (2013, October 1). </a:t>
            </a:r>
            <a:r>
              <a:rPr sz="1200" lang="en" i="1"/>
              <a:t>A governor's guide to early literacy: Getting all children reading </a:t>
            </a:r>
          </a:p>
          <a:p>
            <a:pPr rtl="0" lvl="0" indent="457200">
              <a:spcBef>
                <a:spcPts val="0"/>
              </a:spcBef>
              <a:buClr>
                <a:schemeClr val="dk1"/>
              </a:buClr>
              <a:buSzPct val="91666"/>
              <a:buFont typeface="Arial"/>
              <a:buNone/>
            </a:pPr>
            <a:r>
              <a:rPr sz="1200" lang="en" i="1"/>
              <a:t>by third grade</a:t>
            </a:r>
            <a:r>
              <a:rPr sz="1200" lang="en"/>
              <a:t>. Retrieved from http://www.nga.org/.</a:t>
            </a:r>
          </a:p>
          <a:p>
            <a:pPr rtl="0" lvl="0" indent="0" marL="457200">
              <a:spcBef>
                <a:spcPts val="0"/>
              </a:spcBef>
              <a:buClr>
                <a:schemeClr val="dk1"/>
              </a:buClr>
              <a:buFont typeface="Arial"/>
              <a:buNone/>
            </a:pPr>
            <a:r>
              <a:t/>
            </a:r>
            <a:endParaRPr sz="1800"/>
          </a:p>
          <a:p>
            <a:pPr rtl="0" lvl="0">
              <a:spcBef>
                <a:spcPts val="0"/>
              </a:spcBef>
              <a:buClr>
                <a:schemeClr val="dk1"/>
              </a:buClr>
              <a:buSzPct val="91666"/>
              <a:buFont typeface="Arial"/>
              <a:buNone/>
            </a:pPr>
            <a:r>
              <a:rPr sz="1200" lang="en"/>
              <a:t>Oregon Department of Education. (2002).</a:t>
            </a:r>
            <a:r>
              <a:rPr sz="1200" lang="en" i="1"/>
              <a:t>Teaching and learning to standards. 301 Reading and literature – Helping </a:t>
            </a:r>
          </a:p>
          <a:p>
            <a:pPr rtl="0" lvl="0" indent="457200">
              <a:spcBef>
                <a:spcPts val="0"/>
              </a:spcBef>
              <a:buClr>
                <a:schemeClr val="dk1"/>
              </a:buClr>
              <a:buSzPct val="91666"/>
              <a:buFont typeface="Arial"/>
              <a:buNone/>
            </a:pPr>
            <a:r>
              <a:rPr sz="1200" lang="en" i="1"/>
              <a:t>non-readers, Options 1-3</a:t>
            </a:r>
            <a:r>
              <a:rPr sz="1200" lang="en"/>
              <a:t>.  Retrieved from</a:t>
            </a:r>
          </a:p>
          <a:p>
            <a:pPr rtl="0" lvl="0" indent="457200">
              <a:spcBef>
                <a:spcPts val="0"/>
              </a:spcBef>
              <a:buClr>
                <a:schemeClr val="dk1"/>
              </a:buClr>
              <a:buSzPct val="91666"/>
              <a:buFont typeface="Arial"/>
              <a:buNone/>
            </a:pPr>
            <a:r>
              <a:rPr sz="1200" lang="en"/>
              <a:t>http://www.ode.state.or.us/teachlearn/subjects/elarts/reading/curriculum/helpingnonreaders.pdf</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Pierce, P. (2004)  Center for Literacy and Disability Studies. </a:t>
            </a:r>
            <a:r>
              <a:rPr sz="1200" lang="en" i="1"/>
              <a:t>The hour glass model of literacy development and </a:t>
            </a:r>
          </a:p>
          <a:p>
            <a:pPr rtl="0" lvl="0" indent="457200">
              <a:spcBef>
                <a:spcPts val="0"/>
              </a:spcBef>
              <a:buClr>
                <a:schemeClr val="dk1"/>
              </a:buClr>
              <a:buSzPct val="91666"/>
              <a:buFont typeface="Arial"/>
              <a:buNone/>
            </a:pPr>
            <a:r>
              <a:rPr sz="1200" lang="en" i="1"/>
              <a:t>instruction </a:t>
            </a:r>
            <a:r>
              <a:rPr sz="1200" lang="en"/>
              <a:t>[Powerpoint Slides]. Retrieved from http://www.med.unc.edu/ahs/clds/.</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Read Oregon. (n.d.). </a:t>
            </a:r>
            <a:r>
              <a:rPr sz="1200" lang="en" i="1"/>
              <a:t>Reading resource links</a:t>
            </a:r>
            <a:r>
              <a:rPr sz="1200" lang="en"/>
              <a:t>: Retrieved from http://readoregon.org/rdg_resources.htm#lit</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Rehmer, J. (2007). Family reading night: A how to guide. </a:t>
            </a:r>
            <a:r>
              <a:rPr sz="1200" lang="en" i="1"/>
              <a:t>Library Media Connection</a:t>
            </a:r>
            <a:r>
              <a:rPr sz="1200" lang="en"/>
              <a:t>, </a:t>
            </a:r>
            <a:r>
              <a:rPr sz="1200" lang="en" i="1"/>
              <a:t>25</a:t>
            </a:r>
            <a:r>
              <a:rPr sz="1200" lang="en"/>
              <a:t>(7), 16-17.</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Roswell, F.G., &amp; Chall, J.S. (1992). </a:t>
            </a:r>
            <a:r>
              <a:rPr sz="1200" lang="en" i="1"/>
              <a:t>Diagnostic assessments of reading.</a:t>
            </a:r>
            <a:r>
              <a:rPr sz="1200" lang="en"/>
              <a:t>  Chicago: Riverside.</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Sénéchal, M., &amp; Young, L. (December 01, 2008). The effect of family literacy interventions on children's acquisition of </a:t>
            </a:r>
          </a:p>
          <a:p>
            <a:pPr rtl="0" lvl="0" indent="457200">
              <a:spcBef>
                <a:spcPts val="0"/>
              </a:spcBef>
              <a:buClr>
                <a:schemeClr val="dk1"/>
              </a:buClr>
              <a:buSzPct val="91666"/>
              <a:buFont typeface="Arial"/>
              <a:buNone/>
            </a:pPr>
            <a:r>
              <a:rPr sz="1200" lang="en"/>
              <a:t>reading from kindergarten to grade 3: A meta-analytic review. </a:t>
            </a:r>
            <a:r>
              <a:rPr sz="1200" lang="en" i="1"/>
              <a:t>Review of Educational Research, 78, </a:t>
            </a:r>
            <a:r>
              <a:rPr sz="1200" lang="en"/>
              <a:t>4, 880-907.</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Shaywitz. S. (2003). </a:t>
            </a:r>
            <a:r>
              <a:rPr sz="1200" lang="en" i="1"/>
              <a:t>Overcoming dyslexia: A new and complete science-based program for reading problems at any </a:t>
            </a:r>
          </a:p>
          <a:p>
            <a:pPr rtl="0" lvl="0" indent="457200">
              <a:spcBef>
                <a:spcPts val="0"/>
              </a:spcBef>
              <a:buClr>
                <a:schemeClr val="dk1"/>
              </a:buClr>
              <a:buSzPct val="91666"/>
              <a:buFont typeface="Arial"/>
              <a:buNone/>
            </a:pPr>
            <a:r>
              <a:rPr sz="1200" lang="en" i="1"/>
              <a:t>level</a:t>
            </a:r>
            <a:r>
              <a:rPr sz="1200" lang="en"/>
              <a:t>. New York: Knopf.</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Stanovich, K.E. (1994, January). </a:t>
            </a:r>
            <a:r>
              <a:rPr sz="1200" lang="en" i="1"/>
              <a:t>Romance and reality. The reading teacher.</a:t>
            </a:r>
            <a:r>
              <a:rPr sz="1200" lang="en"/>
              <a:t> 474), 280-289.</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Sukhram, D., &amp; Hsu, A. (2012). Developing reading partnerships between parents and children: A reflection on the </a:t>
            </a:r>
          </a:p>
          <a:p>
            <a:pPr rtl="0" lvl="0" indent="457200">
              <a:spcBef>
                <a:spcPts val="0"/>
              </a:spcBef>
              <a:buClr>
                <a:schemeClr val="dk1"/>
              </a:buClr>
              <a:buSzPct val="91666"/>
              <a:buFont typeface="Arial"/>
              <a:buNone/>
            </a:pPr>
            <a:r>
              <a:rPr sz="1200" lang="en"/>
              <a:t>Reading Together Program. </a:t>
            </a:r>
            <a:r>
              <a:rPr sz="1200" lang="en" i="1"/>
              <a:t>Early Childhood Education Journal</a:t>
            </a:r>
            <a:r>
              <a:rPr sz="1200" lang="en"/>
              <a:t>, </a:t>
            </a:r>
            <a:r>
              <a:rPr sz="1200" lang="en" i="1"/>
              <a:t>40</a:t>
            </a:r>
            <a:r>
              <a:rPr sz="1200" lang="en"/>
              <a:t>(2), 115-121.</a:t>
            </a:r>
          </a:p>
          <a:p>
            <a:pPr rtl="0" lvl="0">
              <a:spcBef>
                <a:spcPts val="0"/>
              </a:spcBef>
              <a:buClr>
                <a:schemeClr val="dk1"/>
              </a:buClr>
              <a:buFont typeface="Arial"/>
              <a:buNone/>
            </a:pPr>
            <a:r>
              <a:t/>
            </a:r>
            <a:endParaRPr sz="1200"/>
          </a:p>
          <a:p>
            <a:pPr rtl="0" lvl="0">
              <a:spcBef>
                <a:spcPts val="0"/>
              </a:spcBef>
              <a:buClr>
                <a:schemeClr val="dk1"/>
              </a:buClr>
              <a:buSzPct val="91666"/>
              <a:buFont typeface="Arial"/>
              <a:buNone/>
            </a:pPr>
            <a:r>
              <a:rPr sz="1200" lang="en"/>
              <a:t>Supporting children's literacy growth: Tips for parents. (2003). </a:t>
            </a:r>
            <a:r>
              <a:rPr sz="1200" lang="en" i="1"/>
              <a:t>Reading Today</a:t>
            </a:r>
            <a:r>
              <a:rPr sz="1200" lang="en"/>
              <a:t>,</a:t>
            </a:r>
            <a:r>
              <a:rPr sz="1200" lang="en" i="1"/>
              <a:t>21</a:t>
            </a:r>
            <a:r>
              <a:rPr sz="1200" lang="en"/>
              <a:t>(3), 16.</a:t>
            </a:r>
          </a:p>
          <a:p>
            <a:pPr rtl="0" lvl="0">
              <a:spcBef>
                <a:spcPts val="0"/>
              </a:spcBef>
              <a:buClr>
                <a:schemeClr val="dk1"/>
              </a:buClr>
              <a:buFont typeface="Arial"/>
              <a:buNone/>
            </a:pPr>
            <a:r>
              <a:t/>
            </a:r>
            <a:endParaRPr sz="1200"/>
          </a:p>
          <a:p>
            <a:pPr rtl="0" lvl="0">
              <a:spcBef>
                <a:spcPts val="0"/>
              </a:spcBef>
              <a:buClr>
                <a:schemeClr val="dk1"/>
              </a:buClr>
              <a:buFont typeface="Arial"/>
              <a:buNone/>
            </a:pPr>
            <a:r>
              <a:t/>
            </a:r>
            <a:endParaRPr sz="1200"/>
          </a:p>
          <a:p>
            <a:pPr rtl="0" lvl="0">
              <a:spcBef>
                <a:spcPts val="0"/>
              </a:spcBef>
              <a:buClr>
                <a:schemeClr val="dk1"/>
              </a:buClr>
              <a:buFont typeface="Arial"/>
              <a:buNone/>
            </a:pPr>
            <a:r>
              <a:t/>
            </a:r>
            <a:endParaRPr sz="1200"/>
          </a:p>
          <a:p>
            <a:pPr rtl="0" lvl="0" indent="457200">
              <a:spcBef>
                <a:spcPts val="0"/>
              </a:spcBef>
              <a:buClr>
                <a:schemeClr val="dk1"/>
              </a:buClr>
              <a:buFont typeface="Arial"/>
              <a:buNone/>
            </a:pPr>
            <a:r>
              <a:t/>
            </a:r>
            <a:endParaRPr sz="1200"/>
          </a:p>
          <a:p>
            <a:pPr rtl="0" lvl="0">
              <a:spcBef>
                <a:spcPts val="0"/>
              </a:spcBef>
              <a:buNone/>
            </a:pPr>
            <a:r>
              <a:t/>
            </a:r>
            <a:endParaRPr sz="1400"/>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04" name="Shape 404"/>
        <p:cNvGrpSpPr/>
        <p:nvPr/>
      </p:nvGrpSpPr>
      <p:grpSpPr>
        <a:xfrm>
          <a:off y="0" x="0"/>
          <a:ext cy="0" cx="0"/>
          <a:chOff y="0" x="0"/>
          <a:chExt cy="0" cx="0"/>
        </a:xfrm>
      </p:grpSpPr>
      <p:sp>
        <p:nvSpPr>
          <p:cNvPr id="405" name="Shape 405"/>
          <p:cNvSpPr/>
          <p:nvPr/>
        </p:nvSpPr>
        <p:spPr>
          <a:xfrm>
            <a:off y="0" x="0"/>
            <a:ext cy="752999" cx="9144000"/>
          </a:xfrm>
          <a:prstGeom prst="rect">
            <a:avLst/>
          </a:prstGeom>
          <a:solidFill>
            <a:schemeClr val="dk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406" name="Shape 406"/>
          <p:cNvSpPr txBox="1"/>
          <p:nvPr>
            <p:ph type="title"/>
          </p:nvPr>
        </p:nvSpPr>
        <p:spPr>
          <a:xfrm>
            <a:off y="274643" x="457200"/>
            <a:ext cy="505200" cx="8229600"/>
          </a:xfrm>
          <a:prstGeom prst="rect">
            <a:avLst/>
          </a:prstGeom>
        </p:spPr>
        <p:txBody>
          <a:bodyPr bIns="91425" rIns="91425" lIns="91425" tIns="91425" anchor="b" anchorCtr="0">
            <a:noAutofit/>
          </a:bodyPr>
          <a:lstStyle/>
          <a:p>
            <a:pPr rtl="0" lvl="0">
              <a:spcBef>
                <a:spcPts val="0"/>
              </a:spcBef>
              <a:buNone/>
            </a:pPr>
            <a:r>
              <a:rPr lang="en"/>
              <a:t>References</a:t>
            </a:r>
          </a:p>
        </p:txBody>
      </p:sp>
      <p:sp>
        <p:nvSpPr>
          <p:cNvPr id="407" name="Shape 407"/>
          <p:cNvSpPr txBox="1"/>
          <p:nvPr>
            <p:ph idx="1" type="body"/>
          </p:nvPr>
        </p:nvSpPr>
        <p:spPr>
          <a:xfrm>
            <a:off y="870575" x="457200"/>
            <a:ext cy="5855700" cx="8229600"/>
          </a:xfrm>
          <a:prstGeom prst="rect">
            <a:avLst/>
          </a:prstGeom>
        </p:spPr>
        <p:txBody>
          <a:bodyPr bIns="91425" rIns="91425" lIns="91425" tIns="91425" anchor="t" anchorCtr="0">
            <a:noAutofit/>
          </a:bodyPr>
          <a:lstStyle/>
          <a:p>
            <a:pPr rtl="0" lvl="0">
              <a:lnSpc>
                <a:spcPct val="115000"/>
              </a:lnSpc>
              <a:spcBef>
                <a:spcPts val="0"/>
              </a:spcBef>
              <a:buClr>
                <a:schemeClr val="dk1"/>
              </a:buClr>
              <a:buSzPct val="91666"/>
              <a:buFont typeface="Arial"/>
              <a:buNone/>
            </a:pPr>
            <a:r>
              <a:rPr sz="1200" lang="en"/>
              <a:t>University of Oregon. (n.d.). Five big ideas in beginning reading:</a:t>
            </a:r>
            <a:r>
              <a:rPr sz="1200" lang="en" i="1"/>
              <a:t>Center on teaching and learning</a:t>
            </a:r>
            <a:r>
              <a:rPr b="1" sz="1200" lang="en" i="1"/>
              <a:t>. </a:t>
            </a:r>
            <a:r>
              <a:rPr sz="1200" lang="en"/>
              <a:t>Retrieved from</a:t>
            </a:r>
            <a:r>
              <a:rPr b="1" sz="1200" lang="en" i="1"/>
              <a:t> </a:t>
            </a:r>
          </a:p>
          <a:p>
            <a:pPr rtl="0" lvl="0" indent="457200">
              <a:lnSpc>
                <a:spcPct val="115000"/>
              </a:lnSpc>
              <a:spcBef>
                <a:spcPts val="0"/>
              </a:spcBef>
              <a:buClr>
                <a:schemeClr val="dk1"/>
              </a:buClr>
              <a:buSzPct val="91666"/>
              <a:buFont typeface="Arial"/>
              <a:buNone/>
            </a:pPr>
            <a:r>
              <a:rPr sz="1200" lang="en"/>
              <a:t>http://reading.uoregon.edu/big_ideas/</a:t>
            </a:r>
          </a:p>
          <a:p>
            <a:pPr rtl="0" lvl="0">
              <a:spcBef>
                <a:spcPts val="0"/>
              </a:spcBef>
              <a:buClr>
                <a:schemeClr val="dk1"/>
              </a:buClr>
              <a:buFont typeface="Arial"/>
              <a:buNone/>
            </a:pPr>
            <a:r>
              <a:t/>
            </a:r>
            <a:endParaRPr sz="1200"/>
          </a:p>
          <a:p>
            <a:pPr rtl="0" lvl="0">
              <a:lnSpc>
                <a:spcPct val="115000"/>
              </a:lnSpc>
              <a:spcBef>
                <a:spcPts val="0"/>
              </a:spcBef>
              <a:buClr>
                <a:schemeClr val="dk1"/>
              </a:buClr>
              <a:buSzPct val="91666"/>
              <a:buFont typeface="Arial"/>
              <a:buNone/>
            </a:pPr>
            <a:r>
              <a:rPr sz="1200" lang="en"/>
              <a:t>Yopp, H. K. (1992). Developing phonemic awareness in young children. </a:t>
            </a:r>
            <a:r>
              <a:rPr sz="1200" lang="en" i="1"/>
              <a:t>Reading Teacher</a:t>
            </a:r>
            <a:r>
              <a:rPr sz="1200" lang="en"/>
              <a:t>, 45, 9, 696-703.</a:t>
            </a:r>
          </a:p>
          <a:p>
            <a:pPr rtl="0" lvl="0">
              <a:spcBef>
                <a:spcPts val="0"/>
              </a:spcBef>
              <a:buClr>
                <a:schemeClr val="dk1"/>
              </a:buClr>
              <a:buFont typeface="Arial"/>
              <a:buNone/>
            </a:pPr>
            <a:r>
              <a:t/>
            </a:r>
            <a:endParaRPr sz="1200"/>
          </a:p>
          <a:p>
            <a:pPr rtl="0" lvl="0">
              <a:spcBef>
                <a:spcPts val="0"/>
              </a:spcBef>
              <a:buClr>
                <a:schemeClr val="dk1"/>
              </a:buClr>
              <a:buFont typeface="Arial"/>
              <a:buNone/>
            </a:pPr>
            <a:r>
              <a:t/>
            </a:r>
            <a:endParaRPr sz="1200"/>
          </a:p>
          <a:p>
            <a:pPr rtl="0" lvl="0" indent="457200">
              <a:spcBef>
                <a:spcPts val="0"/>
              </a:spcBef>
              <a:buClr>
                <a:schemeClr val="dk1"/>
              </a:buClr>
              <a:buFont typeface="Arial"/>
              <a:buNone/>
            </a:pPr>
            <a:r>
              <a:t/>
            </a:r>
            <a:endParaRPr sz="1200"/>
          </a:p>
          <a:p>
            <a:pPr rtl="0" lvl="0">
              <a:spcBef>
                <a:spcPts val="0"/>
              </a:spcBef>
              <a:buNone/>
            </a:pPr>
            <a:r>
              <a:t/>
            </a:r>
            <a:endParaRPr sz="1400"/>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64" name="Shape 64"/>
        <p:cNvGrpSpPr/>
        <p:nvPr/>
      </p:nvGrpSpPr>
      <p:grpSpPr>
        <a:xfrm>
          <a:off y="0" x="0"/>
          <a:ext cy="0" cx="0"/>
          <a:chOff y="0" x="0"/>
          <a:chExt cy="0" cx="0"/>
        </a:xfrm>
      </p:grpSpPr>
      <p:sp>
        <p:nvSpPr>
          <p:cNvPr id="65" name="Shape 65"/>
          <p:cNvSpPr txBox="1"/>
          <p:nvPr/>
        </p:nvSpPr>
        <p:spPr>
          <a:xfrm>
            <a:off y="6241075" x="258250"/>
            <a:ext cy="430500" cx="8746200"/>
          </a:xfrm>
          <a:prstGeom prst="rect">
            <a:avLst/>
          </a:prstGeom>
        </p:spPr>
        <p:txBody>
          <a:bodyPr bIns="91425" rIns="91425" lIns="91425" tIns="91425" anchor="t" anchorCtr="0">
            <a:noAutofit/>
          </a:bodyPr>
          <a:lstStyle/>
          <a:p>
            <a:pPr rtl="0" lvl="0">
              <a:spcBef>
                <a:spcPts val="0"/>
              </a:spcBef>
              <a:buNone/>
            </a:pPr>
            <a:r>
              <a:t/>
            </a:r>
            <a:endParaRPr sz="1800"/>
          </a:p>
        </p:txBody>
      </p:sp>
      <p:sp>
        <p:nvSpPr>
          <p:cNvPr id="66" name="Shape 66"/>
          <p:cNvSpPr txBox="1"/>
          <p:nvPr/>
        </p:nvSpPr>
        <p:spPr>
          <a:xfrm>
            <a:off y="301300" x="5170575"/>
            <a:ext cy="2635499" cx="3624299"/>
          </a:xfrm>
          <a:prstGeom prst="rect">
            <a:avLst/>
          </a:prstGeom>
          <a:solidFill>
            <a:srgbClr val="000000"/>
          </a:solidFill>
          <a:ln w="9525" cap="flat">
            <a:solidFill>
              <a:srgbClr val="000000"/>
            </a:solidFill>
            <a:prstDash val="solid"/>
            <a:round/>
            <a:headEnd w="med" len="med" type="none"/>
            <a:tailEnd w="med" len="med" type="none"/>
          </a:ln>
        </p:spPr>
        <p:txBody>
          <a:bodyPr bIns="91425" rIns="91425" lIns="91425" tIns="91425" anchor="ctr" anchorCtr="0">
            <a:noAutofit/>
          </a:bodyPr>
          <a:lstStyle/>
          <a:p>
            <a:pPr algn="ctr" rtl="0" lvl="0">
              <a:spcBef>
                <a:spcPts val="0"/>
              </a:spcBef>
              <a:buNone/>
            </a:pPr>
            <a:r>
              <a:rPr sz="3000" lang="en">
                <a:solidFill>
                  <a:schemeClr val="lt1"/>
                </a:solidFill>
              </a:rPr>
              <a:t>All Children reading by 3rd grade: Laying a foundation for literacy success.</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23" fill="hold" presetSubtype="16" presetClass="entr" nodeType="click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additive="base">
                                        <p:cTn dur="1000"/>
                                        <p:tgtEl>
                                          <p:spTgt spid="66"/>
                                        </p:tgtEl>
                                        <p:attrNameLst>
                                          <p:attrName>ppt_w</p:attrName>
                                        </p:attrNameLst>
                                      </p:cBhvr>
                                      <p:tavLst>
                                        <p:tav tm="0" fmla="">
                                          <p:val>
                                            <p:strVal val="0"/>
                                          </p:val>
                                        </p:tav>
                                        <p:tav tm="100000" fmla="">
                                          <p:val>
                                            <p:strVal val="#ppt_w"/>
                                          </p:val>
                                        </p:tav>
                                      </p:tavLst>
                                    </p:anim>
                                    <p:anim calcmode="lin" valueType="num">
                                      <p:cBhvr additive="base">
                                        <p:cTn dur="1000"/>
                                        <p:tgtEl>
                                          <p:spTgt spid="66"/>
                                        </p:tgtEl>
                                        <p:attrNameLst>
                                          <p:attrName>ppt_h</p:attrName>
                                        </p:attrNameLst>
                                      </p:cBhvr>
                                      <p:tavLst>
                                        <p:tav tm="0" fmla="">
                                          <p:val>
                                            <p:str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3rd Grade Reading Benchmark</a:t>
            </a:r>
          </a:p>
        </p:txBody>
      </p:sp>
      <p:sp>
        <p:nvSpPr>
          <p:cNvPr id="72" name="Shape 72"/>
          <p:cNvSpPr txBox="1"/>
          <p:nvPr>
            <p:ph idx="1" type="body"/>
          </p:nvPr>
        </p:nvSpPr>
        <p:spPr>
          <a:xfrm>
            <a:off y="1600200" x="457200"/>
            <a:ext cy="4967700" cx="8229600"/>
          </a:xfrm>
          <a:prstGeom prst="rect">
            <a:avLst/>
          </a:prstGeom>
        </p:spPr>
        <p:txBody>
          <a:bodyPr bIns="91425" rIns="91425" lIns="91425" tIns="91425" anchor="t" anchorCtr="0">
            <a:noAutofit/>
          </a:bodyPr>
          <a:lstStyle/>
          <a:p>
            <a:pPr rtl="0" lvl="0" indent="-381000" marL="457200">
              <a:spcBef>
                <a:spcPts val="0"/>
              </a:spcBef>
              <a:buClr>
                <a:schemeClr val="dk1"/>
              </a:buClr>
              <a:buSzPct val="100000"/>
              <a:buFont typeface="Arial"/>
              <a:buChar char="●"/>
            </a:pPr>
            <a:r>
              <a:rPr sz="2400" lang="en"/>
              <a:t>Performance on reading assessments in 3rd grade is an early predictor of long-term academic achievement and the leading indicator of high school graduation rates</a:t>
            </a:r>
          </a:p>
          <a:p>
            <a:pPr rtl="0" lvl="0">
              <a:spcBef>
                <a:spcPts val="0"/>
              </a:spcBef>
              <a:buNone/>
            </a:pPr>
            <a:r>
              <a:t/>
            </a:r>
            <a:endParaRPr sz="2400"/>
          </a:p>
          <a:p>
            <a:pPr rtl="0" lvl="0" indent="-381000" marL="457200">
              <a:spcBef>
                <a:spcPts val="0"/>
              </a:spcBef>
              <a:buClr>
                <a:schemeClr val="dk1"/>
              </a:buClr>
              <a:buSzPct val="100000"/>
              <a:buFont typeface="Arial"/>
              <a:buChar char="●"/>
            </a:pPr>
            <a:r>
              <a:rPr sz="2400" lang="en"/>
              <a:t>Difficult to catch up if reading below grade level at 3rd grade especially as content increases</a:t>
            </a:r>
          </a:p>
          <a:p>
            <a:pPr rtl="0" lvl="0">
              <a:spcBef>
                <a:spcPts val="0"/>
              </a:spcBef>
              <a:buNone/>
            </a:pPr>
            <a:r>
              <a:t/>
            </a:r>
            <a:endParaRPr sz="2400"/>
          </a:p>
          <a:p>
            <a:pPr rtl="0" lvl="0" indent="-381000" marL="457200">
              <a:spcBef>
                <a:spcPts val="0"/>
              </a:spcBef>
              <a:buClr>
                <a:schemeClr val="dk1"/>
              </a:buClr>
              <a:buSzPct val="100000"/>
              <a:buFont typeface="Arial"/>
              <a:buChar char="●"/>
            </a:pPr>
            <a:r>
              <a:rPr sz="2400" lang="en"/>
              <a:t>Struggling readers are at higher risk of dropping out, highest risk for children living in poverty</a:t>
            </a:r>
          </a:p>
          <a:p>
            <a:pPr rtl="0" lvl="0">
              <a:spcBef>
                <a:spcPts val="0"/>
              </a:spcBef>
              <a:buNone/>
            </a:pPr>
            <a:r>
              <a:t/>
            </a:r>
            <a:endParaRPr sz="2400"/>
          </a:p>
          <a:p>
            <a:pPr algn="r" rtl="0" lvl="0">
              <a:spcBef>
                <a:spcPts val="0"/>
              </a:spcBef>
              <a:buNone/>
            </a:pPr>
            <a:r>
              <a:rPr sz="1800" lang="en"/>
              <a:t>(Hernandez 2012 as cited by National Governor’s Association)</a:t>
            </a:r>
          </a:p>
          <a:p>
            <a:pPr>
              <a:spcBef>
                <a:spcPts val="0"/>
              </a:spcBef>
              <a:buNone/>
            </a:pPr>
            <a:r>
              <a:t/>
            </a:r>
            <a:endParaRPr sz="1800"/>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stretch>
            <a:fillRect/>
          </a:stretch>
        </a:blipFill>
      </p:bgPr>
    </p:bg>
    <p:spTree>
      <p:nvGrpSpPr>
        <p:cNvPr id="76" name="Shape 76"/>
        <p:cNvGrpSpPr/>
        <p:nvPr/>
      </p:nvGrpSpPr>
      <p:grpSpPr>
        <a:xfrm>
          <a:off y="0" x="0"/>
          <a:ext cy="0" cx="0"/>
          <a:chOff y="0" x="0"/>
          <a:chExt cy="0" cx="0"/>
        </a:xfrm>
      </p:grpSpPr>
      <p:sp>
        <p:nvSpPr>
          <p:cNvPr id="77" name="Shape 77"/>
          <p:cNvSpPr txBox="1"/>
          <p:nvPr/>
        </p:nvSpPr>
        <p:spPr>
          <a:xfrm>
            <a:off y="775800" x="617600"/>
            <a:ext cy="5508900" cx="8063999"/>
          </a:xfrm>
          <a:prstGeom prst="rect">
            <a:avLst/>
          </a:prstGeom>
          <a:solidFill>
            <a:schemeClr val="lt1"/>
          </a:solidFill>
          <a:ln w="9525" cap="flat">
            <a:solidFill>
              <a:schemeClr val="lt1"/>
            </a:solidFill>
            <a:prstDash val="solid"/>
            <a:round/>
            <a:headEnd w="med" len="med" type="none"/>
            <a:tailEnd w="med" len="med" type="none"/>
          </a:ln>
        </p:spPr>
        <p:txBody>
          <a:bodyPr bIns="91425" rIns="91425" lIns="91425" tIns="91425" anchor="t" anchorCtr="0">
            <a:noAutofit/>
          </a:bodyPr>
          <a:lstStyle/>
          <a:p>
            <a:pPr rtl="0" lvl="0">
              <a:spcBef>
                <a:spcPts val="0"/>
              </a:spcBef>
              <a:buNone/>
            </a:pPr>
            <a:r>
              <a:rPr sz="2400" lang="en" i="1">
                <a:solidFill>
                  <a:schemeClr val="dk2"/>
                </a:solidFill>
              </a:rPr>
              <a:t>States can increase the number of children who are proficient in reading by third grade by including three major and widely embraced results of educational research in their efforts:</a:t>
            </a:r>
          </a:p>
          <a:p>
            <a:pPr rtl="0" lvl="0" indent="-381000" marL="457200">
              <a:spcBef>
                <a:spcPts val="0"/>
              </a:spcBef>
              <a:buClr>
                <a:srgbClr val="000000"/>
              </a:buClr>
              <a:buSzPct val="100000"/>
              <a:buFont typeface="Arial"/>
              <a:buChar char="●"/>
            </a:pPr>
            <a:r>
              <a:rPr sz="2400" lang="en">
                <a:solidFill>
                  <a:schemeClr val="dk1"/>
                </a:solidFill>
              </a:rPr>
              <a:t>Differences in literacy and language development in early childhood can lead to achievement gaps as early as kindergarten; </a:t>
            </a:r>
          </a:p>
          <a:p>
            <a:pPr rtl="0" lvl="0" indent="-381000" marL="457200">
              <a:spcBef>
                <a:spcPts val="0"/>
              </a:spcBef>
              <a:buClr>
                <a:srgbClr val="000000"/>
              </a:buClr>
              <a:buSzPct val="100000"/>
              <a:buFont typeface="Arial"/>
              <a:buChar char="●"/>
            </a:pPr>
            <a:r>
              <a:rPr sz="2400" lang="en">
                <a:solidFill>
                  <a:schemeClr val="dk1"/>
                </a:solidFill>
              </a:rPr>
              <a:t>Reading proficiency requires a focus on interrelated skills and knowledge taught over time; and</a:t>
            </a:r>
          </a:p>
          <a:p>
            <a:pPr rtl="0" lvl="0" indent="-381000" marL="457200">
              <a:spcBef>
                <a:spcPts val="0"/>
              </a:spcBef>
              <a:buClr>
                <a:srgbClr val="000000"/>
              </a:buClr>
              <a:buSzPct val="100000"/>
              <a:buFont typeface="Arial"/>
              <a:buChar char="●"/>
            </a:pPr>
            <a:r>
              <a:rPr sz="2400" lang="en">
                <a:solidFill>
                  <a:schemeClr val="dk1"/>
                </a:solidFill>
              </a:rPr>
              <a:t>Parents, primary caregivers and teachers have the most influence on children’s language and literacy development.</a:t>
            </a:r>
          </a:p>
          <a:p>
            <a:pPr algn="r" rtl="0" lvl="0">
              <a:spcBef>
                <a:spcPts val="0"/>
              </a:spcBef>
              <a:buNone/>
            </a:pPr>
            <a:r>
              <a:rPr sz="1800" lang="en">
                <a:solidFill>
                  <a:schemeClr val="dk1"/>
                </a:solidFill>
              </a:rPr>
              <a:t>(National Governor’s Association, 2013)</a:t>
            </a:r>
          </a:p>
          <a:p>
            <a:pPr rtl="0" lvl="0">
              <a:spcBef>
                <a:spcPts val="0"/>
              </a:spcBef>
              <a:buNone/>
            </a:pPr>
            <a:r>
              <a:t/>
            </a:r>
            <a:endParaRPr>
              <a:solidFill>
                <a:schemeClr val="dk2"/>
              </a:solidFill>
            </a:endParaRPr>
          </a:p>
          <a:p>
            <a:pPr>
              <a:spcBef>
                <a:spcPts val="0"/>
              </a:spcBef>
              <a:buNone/>
            </a:pPr>
            <a:r>
              <a:t/>
            </a:r>
            <a:endParaRPr>
              <a:solidFill>
                <a:schemeClr val="dk2"/>
              </a:solidFill>
            </a:endParaRP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fade">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p:nvPr/>
        </p:nvSpPr>
        <p:spPr>
          <a:xfrm>
            <a:off y="1615225" x="4614725"/>
            <a:ext cy="2721599" cx="4421699"/>
          </a:xfrm>
          <a:prstGeom prst="rect">
            <a:avLst/>
          </a:prstGeom>
          <a:noFill/>
          <a:ln w="114300" cap="flat">
            <a:solidFill>
              <a:schemeClr val="accent1"/>
            </a:solidFill>
            <a:prstDash val="solid"/>
            <a:round/>
            <a:headEnd w="med" len="med" type="none"/>
            <a:tailEnd w="med" len="med" type="none"/>
          </a:ln>
        </p:spPr>
        <p:txBody>
          <a:bodyPr bIns="91425" rIns="91425" lIns="91425" tIns="91425" anchor="ctr" anchorCtr="0">
            <a:noAutofit/>
          </a:bodyPr>
          <a:lstStyle/>
          <a:p>
            <a:pPr>
              <a:spcBef>
                <a:spcPts val="0"/>
              </a:spcBef>
              <a:buNone/>
            </a:pPr>
            <a:r>
              <a:t/>
            </a:r>
            <a:endParaRPr/>
          </a:p>
        </p:txBody>
      </p:sp>
      <p:sp>
        <p:nvSpPr>
          <p:cNvPr id="83" name="Shape 83"/>
          <p:cNvSpPr txBox="1"/>
          <p:nvPr>
            <p:ph type="title"/>
          </p:nvPr>
        </p:nvSpPr>
        <p:spPr>
          <a:xfrm>
            <a:off y="274637" x="457200"/>
            <a:ext cy="1143000" cx="8229600"/>
          </a:xfrm>
          <a:prstGeom prst="rect">
            <a:avLst/>
          </a:prstGeom>
        </p:spPr>
        <p:txBody>
          <a:bodyPr bIns="91425" rIns="91425" lIns="91425" tIns="91425" anchor="b" anchorCtr="0">
            <a:noAutofit/>
          </a:bodyPr>
          <a:lstStyle/>
          <a:p>
            <a:pPr>
              <a:spcBef>
                <a:spcPts val="0"/>
              </a:spcBef>
              <a:buNone/>
            </a:pPr>
            <a:r>
              <a:rPr lang="en"/>
              <a:t>Research/Policy Gap</a:t>
            </a:r>
          </a:p>
        </p:txBody>
      </p:sp>
      <p:sp>
        <p:nvSpPr>
          <p:cNvPr id="84" name="Shape 84"/>
          <p:cNvSpPr txBox="1"/>
          <p:nvPr>
            <p:ph idx="1" type="body"/>
          </p:nvPr>
        </p:nvSpPr>
        <p:spPr>
          <a:xfrm>
            <a:off y="1615225" x="291775"/>
            <a:ext cy="4967700" cx="4197599"/>
          </a:xfrm>
          <a:prstGeom prst="rect">
            <a:avLst/>
          </a:prstGeom>
        </p:spPr>
        <p:txBody>
          <a:bodyPr bIns="91425" rIns="91425" lIns="91425" tIns="91425" anchor="t" anchorCtr="0">
            <a:noAutofit/>
          </a:bodyPr>
          <a:lstStyle/>
          <a:p>
            <a:pPr rtl="0" lvl="0">
              <a:spcBef>
                <a:spcPts val="0"/>
              </a:spcBef>
              <a:buNone/>
            </a:pPr>
            <a:r>
              <a:rPr lang="en">
                <a:solidFill>
                  <a:schemeClr val="dk2"/>
                </a:solidFill>
              </a:rPr>
              <a:t>Research shows:</a:t>
            </a:r>
          </a:p>
          <a:p>
            <a:pPr rtl="0" lvl="0">
              <a:spcBef>
                <a:spcPts val="0"/>
              </a:spcBef>
              <a:buNone/>
            </a:pPr>
            <a:r>
              <a:rPr sz="2400" lang="en"/>
              <a:t>Starting at kindergarten is too late.</a:t>
            </a:r>
          </a:p>
          <a:p>
            <a:pPr rtl="0" lvl="0" indent="-381000" marL="457200">
              <a:spcBef>
                <a:spcPts val="0"/>
              </a:spcBef>
              <a:buClr>
                <a:schemeClr val="dk1"/>
              </a:buClr>
              <a:buSzPct val="100000"/>
              <a:buFont typeface="Arial"/>
              <a:buChar char="●"/>
            </a:pPr>
            <a:r>
              <a:rPr sz="2400" lang="en"/>
              <a:t>Language and literacy development begins at birth.</a:t>
            </a:r>
          </a:p>
          <a:p>
            <a:pPr rtl="0" lvl="0" indent="-381000" marL="457200">
              <a:spcBef>
                <a:spcPts val="0"/>
              </a:spcBef>
              <a:buClr>
                <a:schemeClr val="dk1"/>
              </a:buClr>
              <a:buSzPct val="100000"/>
              <a:buFont typeface="Arial"/>
              <a:buChar char="●"/>
            </a:pPr>
            <a:r>
              <a:rPr sz="2400" lang="en"/>
              <a:t>Achievement gap is present before kindergarten.</a:t>
            </a:r>
          </a:p>
          <a:p>
            <a:pPr rtl="0" lvl="0" indent="-381000" marL="457200">
              <a:spcBef>
                <a:spcPts val="0"/>
              </a:spcBef>
              <a:buClr>
                <a:schemeClr val="dk1"/>
              </a:buClr>
              <a:buSzPct val="100000"/>
              <a:buFont typeface="Arial"/>
              <a:buChar char="●"/>
            </a:pPr>
            <a:r>
              <a:rPr sz="2400" lang="en"/>
              <a:t>High quality early learning experiences can help close the gap.</a:t>
            </a:r>
          </a:p>
          <a:p>
            <a:pPr>
              <a:spcBef>
                <a:spcPts val="0"/>
              </a:spcBef>
              <a:buNone/>
            </a:pPr>
            <a:r>
              <a:t/>
            </a:r>
            <a:endParaRPr/>
          </a:p>
        </p:txBody>
      </p:sp>
      <p:sp>
        <p:nvSpPr>
          <p:cNvPr id="85" name="Shape 85"/>
          <p:cNvSpPr txBox="1"/>
          <p:nvPr>
            <p:ph idx="2" type="body"/>
          </p:nvPr>
        </p:nvSpPr>
        <p:spPr>
          <a:xfrm>
            <a:off y="1615225" x="5219950"/>
            <a:ext cy="4967700" cx="3656699"/>
          </a:xfrm>
          <a:prstGeom prst="rect">
            <a:avLst/>
          </a:prstGeom>
        </p:spPr>
        <p:txBody>
          <a:bodyPr bIns="91425" rIns="91425" lIns="91425" tIns="91425" anchor="t" anchorCtr="0">
            <a:noAutofit/>
          </a:bodyPr>
          <a:lstStyle/>
          <a:p>
            <a:pPr rtl="0" lvl="0">
              <a:spcBef>
                <a:spcPts val="0"/>
              </a:spcBef>
              <a:buNone/>
            </a:pPr>
            <a:r>
              <a:rPr lang="en">
                <a:solidFill>
                  <a:schemeClr val="dk2"/>
                </a:solidFill>
              </a:rPr>
              <a:t>Current policy:</a:t>
            </a:r>
          </a:p>
          <a:p>
            <a:pPr rtl="0" lvl="0">
              <a:spcBef>
                <a:spcPts val="0"/>
              </a:spcBef>
              <a:buNone/>
            </a:pPr>
            <a:r>
              <a:rPr sz="2400" lang="en"/>
              <a:t>Insufficient access by low-income and working families to high-quality early childhood programs.</a:t>
            </a:r>
          </a:p>
          <a:p>
            <a:pPr rtl="0" lvl="0">
              <a:spcBef>
                <a:spcPts val="0"/>
              </a:spcBef>
              <a:buNone/>
            </a:pPr>
            <a:r>
              <a:t/>
            </a:r>
            <a:endParaRPr/>
          </a:p>
        </p:txBody>
      </p:sp>
      <p:sp>
        <p:nvSpPr>
          <p:cNvPr id="86" name="Shape 86"/>
          <p:cNvSpPr txBox="1"/>
          <p:nvPr/>
        </p:nvSpPr>
        <p:spPr>
          <a:xfrm>
            <a:off y="6158675" x="1494425"/>
            <a:ext cy="492899" cx="7541999"/>
          </a:xfrm>
          <a:prstGeom prst="rect">
            <a:avLst/>
          </a:prstGeom>
        </p:spPr>
        <p:txBody>
          <a:bodyPr bIns="91425" rIns="91425" lIns="91425" tIns="91425" anchor="ctr" anchorCtr="0">
            <a:noAutofit/>
          </a:bodyPr>
          <a:lstStyle/>
          <a:p>
            <a:pPr algn="r" rtl="0" lvl="0">
              <a:spcBef>
                <a:spcPts val="0"/>
              </a:spcBef>
              <a:buNone/>
            </a:pPr>
            <a:r>
              <a:rPr sz="1800" lang="en">
                <a:solidFill>
                  <a:schemeClr val="dk1"/>
                </a:solidFill>
              </a:rPr>
              <a:t>(National Governors Association, 2013)</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Custom Theme">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