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Default Extension="gif" ContentType="image/gif"/>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1.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 name="Shape 30"/>
        <p:cNvGrpSpPr/>
        <p:nvPr/>
      </p:nvGrpSpPr>
      <p:grpSpPr>
        <a:xfrm>
          <a:off y="0" x="0"/>
          <a:ext cy="0" cx="0"/>
          <a:chOff y="0" x="0"/>
          <a:chExt cy="0" cx="0"/>
        </a:xfrm>
      </p:grpSpPr>
      <p:sp>
        <p:nvSpPr>
          <p:cNvPr id="31" name="Shape 3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2" name="Shape 3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2" name="Shape 10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7" name="Shape 107"/>
        <p:cNvGrpSpPr/>
        <p:nvPr/>
      </p:nvGrpSpPr>
      <p:grpSpPr>
        <a:xfrm>
          <a:off y="0" x="0"/>
          <a:ext cy="0" cx="0"/>
          <a:chOff y="0" x="0"/>
          <a:chExt cy="0" cx="0"/>
        </a:xfrm>
      </p:grpSpPr>
      <p:sp>
        <p:nvSpPr>
          <p:cNvPr id="108" name="Shape 10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9" name="Shape 10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5" name="Shape 115"/>
        <p:cNvGrpSpPr/>
        <p:nvPr/>
      </p:nvGrpSpPr>
      <p:grpSpPr>
        <a:xfrm>
          <a:off y="0" x="0"/>
          <a:ext cy="0" cx="0"/>
          <a:chOff y="0" x="0"/>
          <a:chExt cy="0" cx="0"/>
        </a:xfrm>
      </p:grpSpPr>
      <p:sp>
        <p:nvSpPr>
          <p:cNvPr id="116" name="Shape 11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7" name="Shape 11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(MYRBS) includes responses of more than 4,000, randomly selected youth from the state of Massachusetts’ high schools.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1" name="Shape 121"/>
        <p:cNvGrpSpPr/>
        <p:nvPr/>
      </p:nvGrpSpPr>
      <p:grpSpPr>
        <a:xfrm>
          <a:off y="0" x="0"/>
          <a:ext cy="0" cx="0"/>
          <a:chOff y="0" x="0"/>
          <a:chExt cy="0" cx="0"/>
        </a:xfrm>
      </p:grpSpPr>
      <p:sp>
        <p:nvSpPr>
          <p:cNvPr id="122" name="Shape 12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3" name="Shape 12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Create a school environment that is supportive. Some schools are participating in gay-straight alliances (GSAs) to provide more support for sexual minority students. Let’s look at another minority group. Students with disabilities.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7" name="Shape 127"/>
        <p:cNvGrpSpPr/>
        <p:nvPr/>
      </p:nvGrpSpPr>
      <p:grpSpPr>
        <a:xfrm>
          <a:off y="0" x="0"/>
          <a:ext cy="0" cx="0"/>
          <a:chOff y="0" x="0"/>
          <a:chExt cy="0" cx="0"/>
        </a:xfrm>
      </p:grpSpPr>
      <p:sp>
        <p:nvSpPr>
          <p:cNvPr id="128" name="Shape 12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9" name="Shape 12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7" name="Shape 13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Shifting the perspective to success is important for creating a positive self-identity.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1" name="Shape 151"/>
        <p:cNvGrpSpPr/>
        <p:nvPr/>
      </p:nvGrpSpPr>
      <p:grpSpPr>
        <a:xfrm>
          <a:off y="0" x="0"/>
          <a:ext cy="0" cx="0"/>
          <a:chOff y="0" x="0"/>
          <a:chExt cy="0" cx="0"/>
        </a:xfrm>
      </p:grpSpPr>
      <p:sp>
        <p:nvSpPr>
          <p:cNvPr id="152" name="Shape 15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3" name="Shape 15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Suburbs vs subsidized housing.  Under/unemployed underpaid surplus working class (difficult to move up regardless of aspirations or efforts (children predicted or left at “at-risk’ status of next generation.  Subject matter related to working class not part of formal school curriculum. Stereotypes, lack of understanding or awareness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9" name="Shape 159"/>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Affluent monopolize (p. 108) Social class issues permeate adolescents stories about school (p. 114) Academic imposters. Tracking (p.116) Subject matter not related to working class. (p.119) Great equalizer = unequal circumstances. (p. 120)</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4" name="Shape 164"/>
        <p:cNvGrpSpPr/>
        <p:nvPr/>
      </p:nvGrpSpPr>
      <p:grpSpPr>
        <a:xfrm>
          <a:off y="0" x="0"/>
          <a:ext cy="0" cx="0"/>
          <a:chOff y="0" x="0"/>
          <a:chExt cy="0" cx="0"/>
        </a:xfrm>
      </p:grpSpPr>
      <p:sp>
        <p:nvSpPr>
          <p:cNvPr id="165" name="Shape 16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6" name="Shape 16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educators need to understand implications of adolescent identity formation for schooling.  i.e. how is it affirmed or dismissed in school settings? Changes in identities are more than individ preferences and experiences; not simply psychological transformations in own head, also change in response to sociopolitical contexts in which people live, identities shaped and influenced by people interaction and material and social conditions of our lives..  Adolescence need to feel a sense of belonging and free to explore who they are.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 name="Shape 38"/>
        <p:cNvGrpSpPr/>
        <p:nvPr/>
      </p:nvGrpSpPr>
      <p:grpSpPr>
        <a:xfrm>
          <a:off y="0" x="0"/>
          <a:ext cy="0" cx="0"/>
          <a:chOff y="0" x="0"/>
          <a:chExt cy="0" cx="0"/>
        </a:xfrm>
      </p:grpSpPr>
      <p:sp>
        <p:nvSpPr>
          <p:cNvPr id="39" name="Shape 3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0" name="Shape 4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Identify is unique (p.11) but so is what/who we are most greatly influenced by (p.13).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2" name="Shape 17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layers of identity.  think of who not what they are. human impulse to categorize/label, culture as a verb rather than a noun (p146) Both/and replaces either/or from earlier era (p149).</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6" name="Shape 176"/>
        <p:cNvGrpSpPr/>
        <p:nvPr/>
      </p:nvGrpSpPr>
      <p:grpSpPr>
        <a:xfrm>
          <a:off y="0" x="0"/>
          <a:ext cy="0" cx="0"/>
          <a:chOff y="0" x="0"/>
          <a:chExt cy="0" cx="0"/>
        </a:xfrm>
      </p:grpSpPr>
      <p:sp>
        <p:nvSpPr>
          <p:cNvPr id="177" name="Shape 17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8" name="Shape 178"/>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4" name="Shape 184"/>
        <p:cNvGrpSpPr/>
        <p:nvPr/>
      </p:nvGrpSpPr>
      <p:grpSpPr>
        <a:xfrm>
          <a:off y="0" x="0"/>
          <a:ext cy="0" cx="0"/>
          <a:chOff y="0" x="0"/>
          <a:chExt cy="0" cx="0"/>
        </a:xfrm>
      </p:grpSpPr>
      <p:sp>
        <p:nvSpPr>
          <p:cNvPr id="185" name="Shape 18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6" name="Shape 18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0" name="Shape 190"/>
        <p:cNvGrpSpPr/>
        <p:nvPr/>
      </p:nvGrpSpPr>
      <p:grpSpPr>
        <a:xfrm>
          <a:off y="0" x="0"/>
          <a:ext cy="0" cx="0"/>
          <a:chOff y="0" x="0"/>
          <a:chExt cy="0" cx="0"/>
        </a:xfrm>
      </p:grpSpPr>
      <p:sp>
        <p:nvSpPr>
          <p:cNvPr id="191" name="Shape 19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2" name="Shape 192"/>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8" name="Shape 48"/>
        <p:cNvGrpSpPr/>
        <p:nvPr/>
      </p:nvGrpSpPr>
      <p:grpSpPr>
        <a:xfrm>
          <a:off y="0" x="0"/>
          <a:ext cy="0" cx="0"/>
          <a:chOff y="0" x="0"/>
          <a:chExt cy="0" cx="0"/>
        </a:xfrm>
      </p:grpSpPr>
      <p:sp>
        <p:nvSpPr>
          <p:cNvPr id="49" name="Shape 4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0" name="Shape 5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How did each of these adolescents define themselves in the time of crisis?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 name="Shape 56"/>
        <p:cNvGrpSpPr/>
        <p:nvPr/>
      </p:nvGrpSpPr>
      <p:grpSpPr>
        <a:xfrm>
          <a:off y="0" x="0"/>
          <a:ext cy="0" cx="0"/>
          <a:chOff y="0" x="0"/>
          <a:chExt cy="0" cx="0"/>
        </a:xfrm>
      </p:grpSpPr>
      <p:sp>
        <p:nvSpPr>
          <p:cNvPr id="57" name="Shape 5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8" name="Shape 5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lang="en"/>
              <a:t>Children who grow up in more integrated settings are less aware of physical differences.</a:t>
            </a:r>
          </a:p>
          <a:p>
            <a:pPr rtl="0" lvl="0">
              <a:spcBef>
                <a:spcPts val="0"/>
              </a:spcBef>
              <a:buNone/>
            </a:pPr>
            <a:r>
              <a:rPr lang="en"/>
              <a:t>African-Americans may view Mexican-Americans as “white” but as Mexican-American kids get older, they realize they are not white.</a:t>
            </a:r>
          </a:p>
          <a:p>
            <a:pPr>
              <a:spcBef>
                <a:spcPts val="0"/>
              </a:spcBef>
              <a:buNone/>
            </a:pPr>
            <a:r>
              <a:rPr lang="en"/>
              <a:t>Behavior outside of racial norms may lead to rejection.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4" name="Shape 64"/>
        <p:cNvGrpSpPr/>
        <p:nvPr/>
      </p:nvGrpSpPr>
      <p:grpSpPr>
        <a:xfrm>
          <a:off y="0" x="0"/>
          <a:ext cy="0" cx="0"/>
          <a:chOff y="0" x="0"/>
          <a:chExt cy="0" cx="0"/>
        </a:xfrm>
      </p:grpSpPr>
      <p:sp>
        <p:nvSpPr>
          <p:cNvPr id="65" name="Shape 6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6" name="Shape 66"/>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2" name="Shape 72"/>
        <p:cNvGrpSpPr/>
        <p:nvPr/>
      </p:nvGrpSpPr>
      <p:grpSpPr>
        <a:xfrm>
          <a:off y="0" x="0"/>
          <a:ext cy="0" cx="0"/>
          <a:chOff y="0" x="0"/>
          <a:chExt cy="0" cx="0"/>
        </a:xfrm>
      </p:grpSpPr>
      <p:sp>
        <p:nvSpPr>
          <p:cNvPr id="73" name="Shape 7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4" name="Shape 7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lang="en"/>
              <a:t>Reciprocal thinking:  adult is changed by student and student is changed by adult (p.19)</a:t>
            </a:r>
          </a:p>
          <a:p>
            <a:pPr>
              <a:spcBef>
                <a:spcPts val="0"/>
              </a:spcBef>
              <a:buNone/>
            </a:pPr>
            <a:r>
              <a:rPr lang="en"/>
              <a:t>Why are we learning this? Urban kids and easily get a job and money dealing drugs - don’t talk about the financial aspects of school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0" name="Shape 80"/>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5" name="Shape 85"/>
        <p:cNvGrpSpPr/>
        <p:nvPr/>
      </p:nvGrpSpPr>
      <p:grpSpPr>
        <a:xfrm>
          <a:off y="0" x="0"/>
          <a:ext cy="0" cx="0"/>
          <a:chOff y="0" x="0"/>
          <a:chExt cy="0" cx="0"/>
        </a:xfrm>
      </p:grpSpPr>
      <p:sp>
        <p:nvSpPr>
          <p:cNvPr id="86" name="Shape 8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7" name="Shape 8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lang="en"/>
              <a:t>We are all familiar with the horrible school shooting stories. When the shooters of Columbine were questioned as to why they did what they did they both expressed that (Read the quote on the next slide)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3" name="Shape 93"/>
        <p:cNvGrpSpPr/>
        <p:nvPr/>
      </p:nvGrpSpPr>
      <p:grpSpPr>
        <a:xfrm>
          <a:off y="0" x="0"/>
          <a:ext cy="0" cx="0"/>
          <a:chOff y="0" x="0"/>
          <a:chExt cy="0" cx="0"/>
        </a:xfrm>
      </p:grpSpPr>
      <p:sp>
        <p:nvSpPr>
          <p:cNvPr id="94" name="Shape 9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5" name="Shape 95"/>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rot="10800000" flipH="1">
            <a:off y="3093234" x="0"/>
            <a:ext cy="712499" cx="84582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9" name="Shape 9"/>
          <p:cNvSpPr txBox="1"/>
          <p:nvPr>
            <p:ph type="ctrTitle"/>
          </p:nvPr>
        </p:nvSpPr>
        <p:spPr>
          <a:xfrm>
            <a:off y="1300757" x="685800"/>
            <a:ext cy="1684199" cx="7772400"/>
          </a:xfrm>
          <a:prstGeom prst="rect">
            <a:avLst/>
          </a:prstGeom>
        </p:spPr>
        <p:txBody>
          <a:bodyPr bIns="91425" rIns="91425" lIns="91425" tIns="91425" anchor="b" anchorCtr="0"/>
          <a:lstStyle>
            <a:lvl1pPr>
              <a:spcBef>
                <a:spcPts val="0"/>
              </a:spcBef>
              <a:buClr>
                <a:schemeClr val="dk2"/>
              </a:buClr>
              <a:buSzPct val="100000"/>
              <a:defRPr sz="7200">
                <a:solidFill>
                  <a:schemeClr val="dk2"/>
                </a:solidFill>
              </a:defRPr>
            </a:lvl1pPr>
            <a:lvl2pPr>
              <a:spcBef>
                <a:spcPts val="0"/>
              </a:spcBef>
              <a:buClr>
                <a:schemeClr val="dk2"/>
              </a:buClr>
              <a:buSzPct val="100000"/>
              <a:defRPr sz="7200">
                <a:solidFill>
                  <a:schemeClr val="dk2"/>
                </a:solidFill>
              </a:defRPr>
            </a:lvl2pPr>
            <a:lvl3pPr>
              <a:spcBef>
                <a:spcPts val="0"/>
              </a:spcBef>
              <a:buClr>
                <a:schemeClr val="dk2"/>
              </a:buClr>
              <a:buSzPct val="100000"/>
              <a:defRPr sz="7200">
                <a:solidFill>
                  <a:schemeClr val="dk2"/>
                </a:solidFill>
              </a:defRPr>
            </a:lvl3pPr>
            <a:lvl4pPr>
              <a:spcBef>
                <a:spcPts val="0"/>
              </a:spcBef>
              <a:buClr>
                <a:schemeClr val="dk2"/>
              </a:buClr>
              <a:buSzPct val="100000"/>
              <a:defRPr sz="7200">
                <a:solidFill>
                  <a:schemeClr val="dk2"/>
                </a:solidFill>
              </a:defRPr>
            </a:lvl4pPr>
            <a:lvl5pPr>
              <a:spcBef>
                <a:spcPts val="0"/>
              </a:spcBef>
              <a:buClr>
                <a:schemeClr val="dk2"/>
              </a:buClr>
              <a:buSzPct val="100000"/>
              <a:defRPr sz="7200">
                <a:solidFill>
                  <a:schemeClr val="dk2"/>
                </a:solidFill>
              </a:defRPr>
            </a:lvl5pPr>
            <a:lvl6pPr>
              <a:spcBef>
                <a:spcPts val="0"/>
              </a:spcBef>
              <a:buClr>
                <a:schemeClr val="dk2"/>
              </a:buClr>
              <a:buSzPct val="100000"/>
              <a:defRPr sz="7200">
                <a:solidFill>
                  <a:schemeClr val="dk2"/>
                </a:solidFill>
              </a:defRPr>
            </a:lvl6pPr>
            <a:lvl7pPr>
              <a:spcBef>
                <a:spcPts val="0"/>
              </a:spcBef>
              <a:buClr>
                <a:schemeClr val="dk2"/>
              </a:buClr>
              <a:buSzPct val="100000"/>
              <a:defRPr sz="7200">
                <a:solidFill>
                  <a:schemeClr val="dk2"/>
                </a:solidFill>
              </a:defRPr>
            </a:lvl7pPr>
            <a:lvl8pPr>
              <a:spcBef>
                <a:spcPts val="0"/>
              </a:spcBef>
              <a:buClr>
                <a:schemeClr val="dk2"/>
              </a:buClr>
              <a:buSzPct val="100000"/>
              <a:defRPr sz="7200">
                <a:solidFill>
                  <a:schemeClr val="dk2"/>
                </a:solidFill>
              </a:defRPr>
            </a:lvl8pPr>
            <a:lvl9pPr>
              <a:spcBef>
                <a:spcPts val="0"/>
              </a:spcBef>
              <a:buClr>
                <a:schemeClr val="dk2"/>
              </a:buClr>
              <a:buSzPct val="100000"/>
              <a:defRPr sz="7200">
                <a:solidFill>
                  <a:schemeClr val="dk2"/>
                </a:solidFill>
              </a:defRPr>
            </a:lvl9pPr>
          </a:lstStyle>
          <a:p/>
        </p:txBody>
      </p:sp>
      <p:sp>
        <p:nvSpPr>
          <p:cNvPr id="10" name="Shape 10"/>
          <p:cNvSpPr txBox="1"/>
          <p:nvPr>
            <p:ph idx="1" type="subTitle"/>
          </p:nvPr>
        </p:nvSpPr>
        <p:spPr>
          <a:xfrm>
            <a:off y="3093357" x="685800"/>
            <a:ext cy="712499" cx="7772400"/>
          </a:xfrm>
          <a:prstGeom prst="rect">
            <a:avLst/>
          </a:prstGeom>
        </p:spPr>
        <p:txBody>
          <a:bodyPr bIns="91425" rIns="91425" lIns="91425" tIns="91425" anchor="ctr" anchorCtr="0"/>
          <a:lstStyle>
            <a:lvl1pPr>
              <a:spcBef>
                <a:spcPts val="0"/>
              </a:spcBef>
              <a:buClr>
                <a:schemeClr val="lt2"/>
              </a:buClr>
              <a:buNone/>
              <a:defRPr b="1">
                <a:solidFill>
                  <a:schemeClr val="lt2"/>
                </a:solidFill>
              </a:defRPr>
            </a:lvl1pPr>
            <a:lvl2pPr>
              <a:spcBef>
                <a:spcPts val="0"/>
              </a:spcBef>
              <a:buClr>
                <a:schemeClr val="lt2"/>
              </a:buClr>
              <a:buSzPct val="100000"/>
              <a:buNone/>
              <a:defRPr b="1" sz="3000">
                <a:solidFill>
                  <a:schemeClr val="lt2"/>
                </a:solidFill>
              </a:defRPr>
            </a:lvl2pPr>
            <a:lvl3pPr>
              <a:spcBef>
                <a:spcPts val="0"/>
              </a:spcBef>
              <a:buClr>
                <a:schemeClr val="lt2"/>
              </a:buClr>
              <a:buSzPct val="100000"/>
              <a:buNone/>
              <a:defRPr b="1" sz="3000">
                <a:solidFill>
                  <a:schemeClr val="lt2"/>
                </a:solidFill>
              </a:defRPr>
            </a:lvl3pPr>
            <a:lvl4pPr>
              <a:spcBef>
                <a:spcPts val="0"/>
              </a:spcBef>
              <a:buClr>
                <a:schemeClr val="lt2"/>
              </a:buClr>
              <a:buSzPct val="100000"/>
              <a:buNone/>
              <a:defRPr b="1" sz="3000">
                <a:solidFill>
                  <a:schemeClr val="lt2"/>
                </a:solidFill>
              </a:defRPr>
            </a:lvl4pPr>
            <a:lvl5pPr>
              <a:spcBef>
                <a:spcPts val="0"/>
              </a:spcBef>
              <a:buClr>
                <a:schemeClr val="lt2"/>
              </a:buClr>
              <a:buSzPct val="100000"/>
              <a:buNone/>
              <a:defRPr b="1" sz="3000">
                <a:solidFill>
                  <a:schemeClr val="lt2"/>
                </a:solidFill>
              </a:defRPr>
            </a:lvl5pPr>
            <a:lvl6pPr>
              <a:spcBef>
                <a:spcPts val="0"/>
              </a:spcBef>
              <a:buClr>
                <a:schemeClr val="lt2"/>
              </a:buClr>
              <a:buSzPct val="100000"/>
              <a:buNone/>
              <a:defRPr b="1" sz="3000">
                <a:solidFill>
                  <a:schemeClr val="lt2"/>
                </a:solidFill>
              </a:defRPr>
            </a:lvl6pPr>
            <a:lvl7pPr>
              <a:spcBef>
                <a:spcPts val="0"/>
              </a:spcBef>
              <a:buClr>
                <a:schemeClr val="lt2"/>
              </a:buClr>
              <a:buSzPct val="100000"/>
              <a:buNone/>
              <a:defRPr b="1" sz="3000">
                <a:solidFill>
                  <a:schemeClr val="lt2"/>
                </a:solidFill>
              </a:defRPr>
            </a:lvl7pPr>
            <a:lvl8pPr>
              <a:spcBef>
                <a:spcPts val="0"/>
              </a:spcBef>
              <a:buClr>
                <a:schemeClr val="lt2"/>
              </a:buClr>
              <a:buSzPct val="100000"/>
              <a:buNone/>
              <a:defRPr b="1" sz="3000">
                <a:solidFill>
                  <a:schemeClr val="lt2"/>
                </a:solidFill>
              </a:defRPr>
            </a:lvl8pPr>
            <a:lvl9pPr>
              <a:spcBef>
                <a:spcPts val="0"/>
              </a:spcBef>
              <a:buClr>
                <a:schemeClr val="lt2"/>
              </a:buClr>
              <a:buSzPct val="100000"/>
              <a:buNone/>
              <a:defRPr b="1" sz="30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1" name="Shape 11"/>
        <p:cNvGrpSpPr/>
        <p:nvPr/>
      </p:nvGrpSpPr>
      <p:grpSpPr>
        <a:xfrm>
          <a:off y="0" x="0"/>
          <a:ext cy="0" cx="0"/>
          <a:chOff y="0" x="0"/>
          <a:chExt cy="0" cx="0"/>
        </a:xfrm>
      </p:grpSpPr>
      <p:sp>
        <p:nvSpPr>
          <p:cNvPr id="12" name="Shape 12"/>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13" name="Shape 13"/>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y="1460499" x="457200"/>
            <a:ext cy="1700099" cx="8229600"/>
          </a:xfrm>
          <a:prstGeom prst="rect">
            <a:avLst/>
          </a:prstGeom>
        </p:spPr>
        <p:txBody>
          <a:bodyPr bIns="91425" rIns="91425" lIns="91425" tIns="91425" anchor="t" anchorCtr="0"/>
          <a:lstStyle>
            <a:lvl1pPr>
              <a:spcBef>
                <a:spcPts val="0"/>
              </a:spcBef>
              <a:defRPr b="1" sz="2000">
                <a:solidFill>
                  <a:srgbClr val="073763"/>
                </a:solidFill>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5" name="Shape 15"/>
        <p:cNvGrpSpPr/>
        <p:nvPr/>
      </p:nvGrpSpPr>
      <p:grpSpPr>
        <a:xfrm>
          <a:off y="0" x="0"/>
          <a:ext cy="0" cx="0"/>
          <a:chOff y="0" x="0"/>
          <a:chExt cy="0" cx="0"/>
        </a:xfrm>
      </p:grpSpPr>
      <p:sp>
        <p:nvSpPr>
          <p:cNvPr id="16" name="Shape 16"/>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17" name="Shape 17"/>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y="1460499" x="457200"/>
            <a:ext cy="3465299" cx="40302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y="1461908" x="4656667"/>
            <a:ext cy="3465299" cx="4030200"/>
          </a:xfrm>
          <a:prstGeom prst="rect">
            <a:avLst/>
          </a:prstGeom>
        </p:spPr>
        <p:txBody>
          <a:bodyPr bIns="91425" rIns="91425" lIns="91425" t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0" name="Shape 20"/>
        <p:cNvGrpSpPr/>
        <p:nvPr/>
      </p:nvGrpSpPr>
      <p:grpSpPr>
        <a:xfrm>
          <a:off y="0" x="0"/>
          <a:ext cy="0" cx="0"/>
          <a:chOff y="0" x="0"/>
          <a:chExt cy="0" cx="0"/>
        </a:xfrm>
      </p:grpSpPr>
      <p:sp>
        <p:nvSpPr>
          <p:cNvPr id="21" name="Shape 21"/>
          <p:cNvSpPr/>
          <p:nvPr/>
        </p:nvSpPr>
        <p:spPr>
          <a:xfrm>
            <a:off y="205977" x="0"/>
            <a:ext cy="1165500"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22" name="Shape 22"/>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3" name="Shape 23"/>
        <p:cNvGrpSpPr/>
        <p:nvPr/>
      </p:nvGrpSpPr>
      <p:grpSpPr>
        <a:xfrm>
          <a:off y="0" x="0"/>
          <a:ext cy="0" cx="0"/>
          <a:chOff y="0" x="0"/>
          <a:chExt cy="0" cx="0"/>
        </a:xfrm>
      </p:grpSpPr>
      <p:sp>
        <p:nvSpPr>
          <p:cNvPr id="24" name="Shape 24"/>
          <p:cNvSpPr/>
          <p:nvPr/>
        </p:nvSpPr>
        <p:spPr>
          <a:xfrm>
            <a:off y="4406309" x="0"/>
            <a:ext cy="519599" cx="86868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sp>
        <p:nvSpPr>
          <p:cNvPr id="25" name="Shape 25"/>
          <p:cNvSpPr txBox="1"/>
          <p:nvPr>
            <p:ph idx="1" type="body"/>
          </p:nvPr>
        </p:nvSpPr>
        <p:spPr>
          <a:xfrm>
            <a:off y="4406309" x="457200"/>
            <a:ext cy="519599" cx="8229600"/>
          </a:xfrm>
          <a:prstGeom prst="rect">
            <a:avLst/>
          </a:prstGeom>
        </p:spPr>
        <p:txBody>
          <a:bodyPr bIns="91425" rIns="91425" lIns="91425" tIns="91425" anchor="ctr" anchorCtr="0"/>
          <a:lstStyle>
            <a:lvl1pPr>
              <a:spcBef>
                <a:spcPts val="0"/>
              </a:spcBef>
              <a:buClr>
                <a:schemeClr val="lt1"/>
              </a:buClr>
              <a:buSzPct val="100000"/>
              <a:buNone/>
              <a:defRPr b="1" sz="2400">
                <a:solidFill>
                  <a:schemeClr val="lt1"/>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6" name="Shape 26"/>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7" x="457200"/>
            <a:ext cy="1141499" cx="8229600"/>
          </a:xfrm>
          <a:prstGeom prst="rect">
            <a:avLst/>
          </a:prstGeom>
        </p:spPr>
        <p:txBody>
          <a:bodyPr bIns="91425" rIns="91425" lIns="91425" tIns="91425" anchor="b" anchorCtr="0"/>
          <a:lstStyle>
            <a:lvl1pPr>
              <a:spcBef>
                <a:spcPts val="0"/>
              </a:spcBef>
              <a:buClr>
                <a:schemeClr val="lt1"/>
              </a:buClr>
              <a:buSzPct val="100000"/>
              <a:buNone/>
              <a:defRPr b="1" sz="4800">
                <a:solidFill>
                  <a:schemeClr val="lt1"/>
                </a:solidFill>
              </a:defRPr>
            </a:lvl1pPr>
            <a:lvl2pPr>
              <a:spcBef>
                <a:spcPts val="0"/>
              </a:spcBef>
              <a:buClr>
                <a:schemeClr val="lt1"/>
              </a:buClr>
              <a:buSzPct val="100000"/>
              <a:buNone/>
              <a:defRPr b="1" sz="4800">
                <a:solidFill>
                  <a:schemeClr val="lt1"/>
                </a:solidFill>
              </a:defRPr>
            </a:lvl2pPr>
            <a:lvl3pPr>
              <a:spcBef>
                <a:spcPts val="0"/>
              </a:spcBef>
              <a:buClr>
                <a:schemeClr val="lt1"/>
              </a:buClr>
              <a:buSzPct val="100000"/>
              <a:buNone/>
              <a:defRPr b="1" sz="4800">
                <a:solidFill>
                  <a:schemeClr val="lt1"/>
                </a:solidFill>
              </a:defRPr>
            </a:lvl3pPr>
            <a:lvl4pPr>
              <a:spcBef>
                <a:spcPts val="0"/>
              </a:spcBef>
              <a:buClr>
                <a:schemeClr val="lt1"/>
              </a:buClr>
              <a:buSzPct val="100000"/>
              <a:buNone/>
              <a:defRPr b="1" sz="4800">
                <a:solidFill>
                  <a:schemeClr val="lt1"/>
                </a:solidFill>
              </a:defRPr>
            </a:lvl4pPr>
            <a:lvl5pPr>
              <a:spcBef>
                <a:spcPts val="0"/>
              </a:spcBef>
              <a:buClr>
                <a:schemeClr val="lt1"/>
              </a:buClr>
              <a:buSzPct val="100000"/>
              <a:buNone/>
              <a:defRPr b="1" sz="4800">
                <a:solidFill>
                  <a:schemeClr val="lt1"/>
                </a:solidFill>
              </a:defRPr>
            </a:lvl5pPr>
            <a:lvl6pPr>
              <a:spcBef>
                <a:spcPts val="0"/>
              </a:spcBef>
              <a:buClr>
                <a:schemeClr val="lt1"/>
              </a:buClr>
              <a:buSzPct val="100000"/>
              <a:buNone/>
              <a:defRPr b="1" sz="4800">
                <a:solidFill>
                  <a:schemeClr val="lt1"/>
                </a:solidFill>
              </a:defRPr>
            </a:lvl6pPr>
            <a:lvl7pPr>
              <a:spcBef>
                <a:spcPts val="0"/>
              </a:spcBef>
              <a:buClr>
                <a:schemeClr val="lt1"/>
              </a:buClr>
              <a:buSzPct val="100000"/>
              <a:buNone/>
              <a:defRPr b="1" sz="4800">
                <a:solidFill>
                  <a:schemeClr val="lt1"/>
                </a:solidFill>
              </a:defRPr>
            </a:lvl7pPr>
            <a:lvl8pPr>
              <a:spcBef>
                <a:spcPts val="0"/>
              </a:spcBef>
              <a:buClr>
                <a:schemeClr val="lt1"/>
              </a:buClr>
              <a:buSzPct val="100000"/>
              <a:buNone/>
              <a:defRPr b="1" sz="4800">
                <a:solidFill>
                  <a:schemeClr val="lt1"/>
                </a:solidFill>
              </a:defRPr>
            </a:lvl8pPr>
            <a:lvl9pPr>
              <a:spcBef>
                <a:spcPts val="0"/>
              </a:spcBef>
              <a:buClr>
                <a:schemeClr val="lt1"/>
              </a:buClr>
              <a:buSzPct val="100000"/>
              <a:buNone/>
              <a:defRPr b="1" sz="4800">
                <a:solidFill>
                  <a:schemeClr val="lt1"/>
                </a:solidFill>
              </a:defRPr>
            </a:lvl9pPr>
          </a:lstStyle>
          <a:p/>
        </p:txBody>
      </p:sp>
      <p:sp>
        <p:nvSpPr>
          <p:cNvPr id="6" name="Shape 6"/>
          <p:cNvSpPr txBox="1"/>
          <p:nvPr>
            <p:ph idx="1" type="body"/>
          </p:nvPr>
        </p:nvSpPr>
        <p:spPr>
          <a:xfrm>
            <a:off y="1460499" x="457200"/>
            <a:ext cy="3465299" cx="8229600"/>
          </a:xfrm>
          <a:prstGeom prst="rect">
            <a:avLst/>
          </a:prstGeom>
        </p:spPr>
        <p:txBody>
          <a:bodyPr bIns="91425" rIns="91425" lIns="91425" tIns="91425" anchor="t" anchorCtr="0"/>
          <a:lstStyle>
            <a:lvl1pPr>
              <a:spcBef>
                <a:spcPts val="600"/>
              </a:spcBef>
              <a:buClr>
                <a:schemeClr val="dk2"/>
              </a:buClr>
              <a:buSzPct val="100000"/>
              <a:defRPr sz="3000">
                <a:solidFill>
                  <a:schemeClr val="dk2"/>
                </a:solidFill>
              </a:defRPr>
            </a:lvl1pPr>
            <a:lvl2pPr>
              <a:spcBef>
                <a:spcPts val="480"/>
              </a:spcBef>
              <a:buClr>
                <a:schemeClr val="dk2"/>
              </a:buClr>
              <a:buSzPct val="100000"/>
              <a:defRPr sz="2400">
                <a:solidFill>
                  <a:schemeClr val="dk2"/>
                </a:solidFill>
              </a:defRPr>
            </a:lvl2pPr>
            <a:lvl3pPr>
              <a:spcBef>
                <a:spcPts val="480"/>
              </a:spcBef>
              <a:buClr>
                <a:schemeClr val="dk2"/>
              </a:buClr>
              <a:buSzPct val="100000"/>
              <a:defRPr sz="24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6.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7.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13.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14.jp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8.jp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10.png" Type="http://schemas.openxmlformats.org/officeDocument/2006/relationships/image" Id="rId4"/><Relationship Target="../media/image12.png" Type="http://schemas.openxmlformats.org/officeDocument/2006/relationships/image" Id="rId3"/><Relationship Target="../media/image09.png" Type="http://schemas.openxmlformats.org/officeDocument/2006/relationships/image" Id="rId5"/></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3.xml" Type="http://schemas.openxmlformats.org/officeDocument/2006/relationships/slideLayout" Id="rId1"/><Relationship Target="../media/image00.jpg" Type="http://schemas.openxmlformats.org/officeDocument/2006/relationships/image"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3.xml" Type="http://schemas.openxmlformats.org/officeDocument/2006/relationships/slideLayout" Id="rId1"/><Relationship Target="../media/image02.gif"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3.xml" Type="http://schemas.openxmlformats.org/officeDocument/2006/relationships/slideLayout" Id="rId1"/><Relationship Target="../media/image01.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 Target="../media/image04.gif"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3.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5.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 name="Shape 27"/>
        <p:cNvGrpSpPr/>
        <p:nvPr/>
      </p:nvGrpSpPr>
      <p:grpSpPr>
        <a:xfrm>
          <a:off y="0" x="0"/>
          <a:ext cy="0" cx="0"/>
          <a:chOff y="0" x="0"/>
          <a:chExt cy="0" cx="0"/>
        </a:xfrm>
      </p:grpSpPr>
      <p:sp>
        <p:nvSpPr>
          <p:cNvPr id="28" name="Shape 28"/>
          <p:cNvSpPr txBox="1"/>
          <p:nvPr>
            <p:ph type="ctrTitle"/>
          </p:nvPr>
        </p:nvSpPr>
        <p:spPr>
          <a:xfrm>
            <a:off y="1300757" x="685800"/>
            <a:ext cy="1684199" cx="7772400"/>
          </a:xfrm>
          <a:prstGeom prst="rect">
            <a:avLst/>
          </a:prstGeom>
        </p:spPr>
        <p:txBody>
          <a:bodyPr bIns="91425" rIns="91425" lIns="91425" tIns="91425" anchor="b" anchorCtr="0">
            <a:noAutofit/>
          </a:bodyPr>
          <a:lstStyle/>
          <a:p>
            <a:pPr>
              <a:spcBef>
                <a:spcPts val="0"/>
              </a:spcBef>
              <a:buNone/>
            </a:pPr>
            <a:r>
              <a:rPr lang="en"/>
              <a:t>Adolescents at School</a:t>
            </a:r>
            <a:r>
              <a:rPr sz="1200" lang="en"/>
              <a:t> Michael Sadowski</a:t>
            </a:r>
          </a:p>
        </p:txBody>
      </p:sp>
      <p:sp>
        <p:nvSpPr>
          <p:cNvPr id="29" name="Shape 29"/>
          <p:cNvSpPr txBox="1"/>
          <p:nvPr>
            <p:ph idx="1" type="subTitle"/>
          </p:nvPr>
        </p:nvSpPr>
        <p:spPr>
          <a:xfrm>
            <a:off y="3093357" x="685800"/>
            <a:ext cy="712499" cx="7772400"/>
          </a:xfrm>
          <a:prstGeom prst="rect">
            <a:avLst/>
          </a:prstGeom>
        </p:spPr>
        <p:txBody>
          <a:bodyPr bIns="91425" rIns="91425" lIns="91425" tIns="91425" anchor="ctr" anchorCtr="0">
            <a:noAutofit/>
          </a:bodyPr>
          <a:lstStyle/>
          <a:p>
            <a:pPr>
              <a:spcBef>
                <a:spcPts val="0"/>
              </a:spcBef>
              <a:buNone/>
            </a:pPr>
            <a:r>
              <a:rPr sz="2400" lang="en"/>
              <a:t>Lisa Dailey, Amber Anderson, Heidi Buchanan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y="0" x="0"/>
          <a:ext cy="0" cx="0"/>
          <a:chOff y="0" x="0"/>
          <a:chExt cy="0" cx="0"/>
        </a:xfrm>
      </p:grpSpPr>
      <p:sp>
        <p:nvSpPr>
          <p:cNvPr id="97" name="Shape 97"/>
          <p:cNvSpPr txBox="1"/>
          <p:nvPr>
            <p:ph type="title"/>
          </p:nvPr>
        </p:nvSpPr>
        <p:spPr>
          <a:xfrm>
            <a:off y="205975" x="457200"/>
            <a:ext cy="1141499" cx="8514000"/>
          </a:xfrm>
          <a:prstGeom prst="rect">
            <a:avLst/>
          </a:prstGeom>
        </p:spPr>
        <p:txBody>
          <a:bodyPr bIns="91425" rIns="91425" lIns="91425" tIns="91425" anchor="b" anchorCtr="0">
            <a:noAutofit/>
          </a:bodyPr>
          <a:lstStyle/>
          <a:p>
            <a:pPr>
              <a:spcBef>
                <a:spcPts val="0"/>
              </a:spcBef>
              <a:buNone/>
            </a:pPr>
            <a:r>
              <a:rPr lang="en"/>
              <a:t>Character Education</a:t>
            </a:r>
          </a:p>
        </p:txBody>
      </p:sp>
      <p:sp>
        <p:nvSpPr>
          <p:cNvPr id="98" name="Shape 98"/>
          <p:cNvSpPr txBox="1"/>
          <p:nvPr>
            <p:ph idx="1" type="body"/>
          </p:nvPr>
        </p:nvSpPr>
        <p:spPr>
          <a:xfrm>
            <a:off y="1460500" x="406000"/>
            <a:ext cy="3621600" cx="5073900"/>
          </a:xfrm>
          <a:prstGeom prst="rect">
            <a:avLst/>
          </a:prstGeom>
        </p:spPr>
        <p:txBody>
          <a:bodyPr bIns="91425" rIns="91425" lIns="91425" tIns="91425" anchor="t" anchorCtr="0">
            <a:noAutofit/>
          </a:bodyPr>
          <a:lstStyle/>
          <a:p>
            <a:pPr rtl="0" lvl="0" indent="-361950" marL="457200">
              <a:spcBef>
                <a:spcPts val="0"/>
              </a:spcBef>
              <a:buClr>
                <a:schemeClr val="dk2"/>
              </a:buClr>
              <a:buSzPct val="100000"/>
              <a:buFont typeface="Arial"/>
              <a:buChar char="●"/>
            </a:pPr>
            <a:r>
              <a:rPr sz="2100" lang="en"/>
              <a:t>Fundamental to violence prevention</a:t>
            </a:r>
          </a:p>
          <a:p>
            <a:pPr rtl="0" lvl="0" indent="-361950" marL="457200">
              <a:spcBef>
                <a:spcPts val="0"/>
              </a:spcBef>
              <a:buClr>
                <a:schemeClr val="dk2"/>
              </a:buClr>
              <a:buSzPct val="100000"/>
              <a:buFont typeface="Arial"/>
              <a:buChar char="●"/>
            </a:pPr>
            <a:r>
              <a:rPr sz="2100" lang="en"/>
              <a:t>Everybody in our school lives by some core values.</a:t>
            </a:r>
          </a:p>
          <a:p>
            <a:pPr rtl="0" lvl="0" indent="-361950" marL="457200">
              <a:spcBef>
                <a:spcPts val="0"/>
              </a:spcBef>
              <a:buClr>
                <a:schemeClr val="dk2"/>
              </a:buClr>
              <a:buSzPct val="100000"/>
              <a:buFont typeface="Arial"/>
              <a:buChar char="●"/>
            </a:pPr>
            <a:r>
              <a:rPr sz="2100" lang="en"/>
              <a:t>Bullying is incompatible with the culture of the school</a:t>
            </a:r>
          </a:p>
          <a:p>
            <a:pPr rtl="0" lvl="0" indent="-361950" marL="457200">
              <a:spcBef>
                <a:spcPts val="0"/>
              </a:spcBef>
              <a:buClr>
                <a:schemeClr val="dk2"/>
              </a:buClr>
              <a:buSzPct val="100000"/>
              <a:buFont typeface="Arial"/>
              <a:buChar char="●"/>
            </a:pPr>
            <a:r>
              <a:rPr sz="2100" lang="en"/>
              <a:t>Everyone is responsible</a:t>
            </a:r>
          </a:p>
          <a:p>
            <a:pPr rtl="0" lvl="0" indent="-361950" marL="457200">
              <a:spcBef>
                <a:spcPts val="0"/>
              </a:spcBef>
              <a:buClr>
                <a:schemeClr val="dk2"/>
              </a:buClr>
              <a:buSzPct val="100000"/>
              <a:buFont typeface="Arial"/>
              <a:buChar char="●"/>
            </a:pPr>
            <a:r>
              <a:rPr sz="2100" lang="en"/>
              <a:t>Be responsive when incidents are reported--discuss, educate, do something about it! (p. 82)</a:t>
            </a:r>
          </a:p>
        </p:txBody>
      </p:sp>
      <p:pic>
        <p:nvPicPr>
          <p:cNvPr id="99" name="Shape 99"/>
          <p:cNvPicPr preferRelativeResize="0"/>
          <p:nvPr/>
        </p:nvPicPr>
        <p:blipFill>
          <a:blip r:embed="rId3"/>
          <a:stretch>
            <a:fillRect/>
          </a:stretch>
        </p:blipFill>
        <p:spPr>
          <a:xfrm>
            <a:off y="1460500" x="5533400"/>
            <a:ext cy="3220550" cx="3149825"/>
          </a:xfrm>
          <a:prstGeom prst="rect">
            <a:avLst/>
          </a:prstGeom>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 Development</a:t>
            </a:r>
          </a:p>
        </p:txBody>
      </p:sp>
      <p:sp>
        <p:nvSpPr>
          <p:cNvPr id="105" name="Shape 105"/>
          <p:cNvSpPr txBox="1"/>
          <p:nvPr>
            <p:ph idx="1" type="body"/>
          </p:nvPr>
        </p:nvSpPr>
        <p:spPr>
          <a:xfrm>
            <a:off y="1460499" x="457200"/>
            <a:ext cy="1141499" cx="8229600"/>
          </a:xfrm>
          <a:prstGeom prst="rect">
            <a:avLst/>
          </a:prstGeom>
          <a:solidFill>
            <a:srgbClr val="D9D2E9"/>
          </a:solidFill>
        </p:spPr>
        <p:txBody>
          <a:bodyPr bIns="91425" rIns="91425" lIns="91425" tIns="91425" anchor="t" anchorCtr="0">
            <a:noAutofit/>
          </a:bodyPr>
          <a:lstStyle/>
          <a:p>
            <a:pPr rtl="0" lvl="0">
              <a:spcBef>
                <a:spcPts val="0"/>
              </a:spcBef>
              <a:buClr>
                <a:srgbClr val="000000"/>
              </a:buClr>
              <a:buSzPct val="61111"/>
              <a:buFont typeface="Arial"/>
              <a:buNone/>
            </a:pPr>
            <a:r>
              <a:rPr sz="1800" lang="en">
                <a:solidFill>
                  <a:srgbClr val="4C1130"/>
                </a:solidFill>
              </a:rPr>
              <a:t>“Young people experience the crisis of identity formation most acutely during adolescence”, stated Erick Erickson (1968, p. 128), the well know adolescent psychologist. </a:t>
            </a:r>
          </a:p>
          <a:p>
            <a:pPr rtl="0" lvl="0">
              <a:spcBef>
                <a:spcPts val="0"/>
              </a:spcBef>
              <a:buClr>
                <a:srgbClr val="000000"/>
              </a:buClr>
              <a:buFont typeface="Arial"/>
              <a:buNone/>
            </a:pPr>
            <a:r>
              <a:t/>
            </a:r>
            <a:endParaRPr sz="1800">
              <a:solidFill>
                <a:srgbClr val="4C1130"/>
              </a:solidFill>
            </a:endParaRPr>
          </a:p>
          <a:p>
            <a:pPr rtl="0" lvl="0" indent="-342900" marL="457200">
              <a:spcBef>
                <a:spcPts val="0"/>
              </a:spcBef>
              <a:buClr>
                <a:schemeClr val="dk2"/>
              </a:buClr>
              <a:buSzPct val="100000"/>
              <a:buFont typeface="Arial"/>
              <a:buChar char="●"/>
            </a:pPr>
            <a:r>
              <a:rPr sz="1800" lang="en"/>
              <a:t>striving to know and accept who they are</a:t>
            </a:r>
          </a:p>
          <a:p>
            <a:pPr rtl="0" lvl="0" indent="-342900" marL="457200">
              <a:spcBef>
                <a:spcPts val="0"/>
              </a:spcBef>
              <a:buClr>
                <a:schemeClr val="dk2"/>
              </a:buClr>
              <a:buSzPct val="100000"/>
              <a:buFont typeface="Arial"/>
              <a:buChar char="●"/>
            </a:pPr>
            <a:r>
              <a:rPr sz="1800" lang="en"/>
              <a:t>trying to establish a positive sense of self </a:t>
            </a:r>
          </a:p>
          <a:p>
            <a:pPr rtl="0" lvl="0" indent="-342900" marL="457200">
              <a:spcBef>
                <a:spcPts val="0"/>
              </a:spcBef>
              <a:buClr>
                <a:schemeClr val="dk2"/>
              </a:buClr>
              <a:buSzPct val="100000"/>
              <a:buFont typeface="Arial"/>
              <a:buChar char="●"/>
            </a:pPr>
            <a:r>
              <a:rPr sz="1800" lang="en"/>
              <a:t>envisioning a future role for themselves as adults</a:t>
            </a:r>
          </a:p>
          <a:p>
            <a:pPr rtl="0" lvl="0" indent="-342900" marL="457200">
              <a:spcBef>
                <a:spcPts val="0"/>
              </a:spcBef>
              <a:buClr>
                <a:srgbClr val="FF0000"/>
              </a:buClr>
              <a:buSzPct val="100000"/>
              <a:buFont typeface="Arial"/>
              <a:buChar char="●"/>
            </a:pPr>
            <a:r>
              <a:rPr sz="1800" lang="en">
                <a:solidFill>
                  <a:srgbClr val="FF0000"/>
                </a:solidFill>
              </a:rPr>
              <a:t>keen awareness of how others view/perceive them</a:t>
            </a:r>
          </a:p>
          <a:p>
            <a:pPr lvl="0">
              <a:spcBef>
                <a:spcPts val="0"/>
              </a:spcBef>
              <a:buNone/>
            </a:pPr>
            <a:r>
              <a:rPr sz="1800" lang="en">
                <a:solidFill>
                  <a:srgbClr val="000000"/>
                </a:solidFill>
              </a:rPr>
              <a:t>SEXUAL IDENTITY IS INCLUDED IN THIS PROCESS</a:t>
            </a:r>
          </a:p>
        </p:txBody>
      </p:sp>
      <p:pic>
        <p:nvPicPr>
          <p:cNvPr id="106" name="Shape 106"/>
          <p:cNvPicPr preferRelativeResize="0"/>
          <p:nvPr/>
        </p:nvPicPr>
        <p:blipFill>
          <a:blip r:embed="rId3"/>
          <a:stretch>
            <a:fillRect/>
          </a:stretch>
        </p:blipFill>
        <p:spPr>
          <a:xfrm>
            <a:off y="2602000" x="6581775"/>
            <a:ext cy="2482800" cx="2431374"/>
          </a:xfrm>
          <a:prstGeom prst="rect">
            <a:avLst/>
          </a:prstGeom>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10" name="Shape 110"/>
        <p:cNvGrpSpPr/>
        <p:nvPr/>
      </p:nvGrpSpPr>
      <p:grpSpPr>
        <a:xfrm>
          <a:off y="0" x="0"/>
          <a:ext cy="0" cx="0"/>
          <a:chOff y="0" x="0"/>
          <a:chExt cy="0" cx="0"/>
        </a:xfrm>
      </p:grpSpPr>
      <p:sp>
        <p:nvSpPr>
          <p:cNvPr id="111" name="Shape 111"/>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Sexual Minorities (LGBT)</a:t>
            </a:r>
          </a:p>
        </p:txBody>
      </p:sp>
      <p:sp>
        <p:nvSpPr>
          <p:cNvPr id="112" name="Shape 112"/>
          <p:cNvSpPr txBox="1"/>
          <p:nvPr>
            <p:ph idx="1" type="body"/>
          </p:nvPr>
        </p:nvSpPr>
        <p:spPr>
          <a:xfrm>
            <a:off y="1716250" x="324325"/>
            <a:ext cy="2891700" cx="3897000"/>
          </a:xfrm>
          <a:prstGeom prst="rect">
            <a:avLst/>
          </a:prstGeom>
          <a:solidFill>
            <a:srgbClr val="EAD1DC"/>
          </a:solidFill>
        </p:spPr>
        <p:txBody>
          <a:bodyPr bIns="91425" rIns="91425" lIns="91425" tIns="91425" anchor="t" anchorCtr="0">
            <a:noAutofit/>
          </a:bodyPr>
          <a:lstStyle/>
          <a:p>
            <a:pPr rtl="0" lvl="0" indent="-342900" marL="457200">
              <a:spcBef>
                <a:spcPts val="0"/>
              </a:spcBef>
              <a:buClr>
                <a:schemeClr val="dk2"/>
              </a:buClr>
              <a:buSzPct val="100000"/>
              <a:buFont typeface="Arial"/>
              <a:buChar char="●"/>
            </a:pPr>
            <a:r>
              <a:rPr sz="1800" lang="en"/>
              <a:t>Includes lesbian, gay, bisexual, and transgender youth. </a:t>
            </a:r>
          </a:p>
          <a:p>
            <a:pPr rtl="0" lvl="0">
              <a:spcBef>
                <a:spcPts val="0"/>
              </a:spcBef>
              <a:buNone/>
            </a:pPr>
            <a:r>
              <a:t/>
            </a:r>
            <a:endParaRPr sz="600"/>
          </a:p>
          <a:p>
            <a:pPr rtl="0" lvl="0" indent="-342900" marL="457200">
              <a:spcBef>
                <a:spcPts val="0"/>
              </a:spcBef>
              <a:buClr>
                <a:schemeClr val="dk2"/>
              </a:buClr>
              <a:buSzPct val="100000"/>
              <a:buFont typeface="Arial"/>
              <a:buChar char="●"/>
            </a:pPr>
            <a:r>
              <a:rPr sz="1800" lang="en"/>
              <a:t>Identifying oneself with this group is not always accepted in several school environments. </a:t>
            </a:r>
          </a:p>
          <a:p>
            <a:pPr lvl="0">
              <a:spcBef>
                <a:spcPts val="0"/>
              </a:spcBef>
              <a:buNone/>
            </a:pPr>
            <a:r>
              <a:t/>
            </a:r>
            <a:endParaRPr sz="1800"/>
          </a:p>
        </p:txBody>
      </p:sp>
      <p:sp>
        <p:nvSpPr>
          <p:cNvPr id="113" name="Shape 113"/>
          <p:cNvSpPr txBox="1"/>
          <p:nvPr/>
        </p:nvSpPr>
        <p:spPr>
          <a:xfrm>
            <a:off y="1460500" x="4460900"/>
            <a:ext cy="3403200" cx="4097100"/>
          </a:xfrm>
          <a:prstGeom prst="rect">
            <a:avLst/>
          </a:prstGeom>
          <a:solidFill>
            <a:srgbClr val="CCCCCC"/>
          </a:solidFill>
        </p:spPr>
        <p:txBody>
          <a:bodyPr bIns="91425" rIns="91425" lIns="91425" tIns="91425" anchor="t" anchorCtr="0">
            <a:noAutofit/>
          </a:bodyPr>
          <a:lstStyle/>
          <a:p>
            <a:pPr>
              <a:spcBef>
                <a:spcPts val="0"/>
              </a:spcBef>
              <a:buNone/>
            </a:pPr>
            <a:r>
              <a:rPr b="1" sz="1800" lang="en"/>
              <a:t>The 2001 Massachusetts Youth Risk Behavior Survey (MYRBS), found that, “among the 5 percent of students who identified themselves as lesbian, gay, or bisexual, nearly one out of three (31%) had attempted suicide in the past year” (p.87). This number is four times higher than the 8% reported for other students not belonging to a sexual minority group. </a:t>
            </a:r>
          </a:p>
        </p:txBody>
      </p:sp>
      <p:sp>
        <p:nvSpPr>
          <p:cNvPr id="114" name="Shape 114"/>
          <p:cNvSpPr txBox="1"/>
          <p:nvPr/>
        </p:nvSpPr>
        <p:spPr>
          <a:xfrm>
            <a:off y="863650" x="2715600"/>
            <a:ext cy="457200" cx="3657600"/>
          </a:xfrm>
          <a:prstGeom prst="rect">
            <a:avLst/>
          </a:prstGeom>
        </p:spPr>
        <p:txBody>
          <a:bodyPr bIns="91425" rIns="91425" lIns="91425" tIns="91425" anchor="t" anchorCtr="0">
            <a:noAutofit/>
          </a:bodyPr>
          <a:lstStyle/>
          <a:p>
            <a:pPr>
              <a:spcBef>
                <a:spcPts val="0"/>
              </a:spcBef>
              <a:buNone/>
            </a:pPr>
            <a:r>
              <a:t/>
            </a:r>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18" name="Shape 118"/>
        <p:cNvGrpSpPr/>
        <p:nvPr/>
      </p:nvGrpSpPr>
      <p:grpSpPr>
        <a:xfrm>
          <a:off y="0" x="0"/>
          <a:ext cy="0" cx="0"/>
          <a:chOff y="0" x="0"/>
          <a:chExt cy="0" cx="0"/>
        </a:xfrm>
      </p:grpSpPr>
      <p:sp>
        <p:nvSpPr>
          <p:cNvPr id="119" name="Shape 119"/>
          <p:cNvSpPr txBox="1"/>
          <p:nvPr>
            <p:ph type="title"/>
          </p:nvPr>
        </p:nvSpPr>
        <p:spPr>
          <a:xfrm>
            <a:off y="205977" x="457200"/>
            <a:ext cy="1141499" cx="8229600"/>
          </a:xfrm>
          <a:prstGeom prst="rect">
            <a:avLst/>
          </a:prstGeom>
        </p:spPr>
        <p:txBody>
          <a:bodyPr bIns="91425" rIns="91425" lIns="91425" tIns="91425" anchor="b" anchorCtr="0">
            <a:noAutofit/>
          </a:bodyPr>
          <a:lstStyle/>
          <a:p>
            <a:pPr rtl="0" lvl="0">
              <a:spcBef>
                <a:spcPts val="0"/>
              </a:spcBef>
              <a:buNone/>
            </a:pPr>
            <a:r>
              <a:rPr lang="en"/>
              <a:t>Sexual Minorities (LGBT)</a:t>
            </a:r>
          </a:p>
        </p:txBody>
      </p:sp>
      <p:sp>
        <p:nvSpPr>
          <p:cNvPr id="120" name="Shape 120"/>
          <p:cNvSpPr txBox="1"/>
          <p:nvPr>
            <p:ph idx="1" type="body"/>
          </p:nvPr>
        </p:nvSpPr>
        <p:spPr>
          <a:xfrm>
            <a:off y="1482625" x="940050"/>
            <a:ext cy="3421200" cx="7263899"/>
          </a:xfrm>
          <a:prstGeom prst="rect">
            <a:avLst/>
          </a:prstGeom>
          <a:solidFill>
            <a:srgbClr val="EAD1DC"/>
          </a:solidFill>
        </p:spPr>
        <p:txBody>
          <a:bodyPr bIns="91425" rIns="91425" lIns="91425" tIns="91425" anchor="t" anchorCtr="0">
            <a:noAutofit/>
          </a:bodyPr>
          <a:lstStyle/>
          <a:p>
            <a:pPr rtl="0" lvl="0" indent="-419100" marL="457200">
              <a:spcBef>
                <a:spcPts val="0"/>
              </a:spcBef>
              <a:buClr>
                <a:srgbClr val="4C1130"/>
              </a:buClr>
              <a:buSzPct val="150000"/>
              <a:buFont typeface="Arial"/>
              <a:buChar char="●"/>
            </a:pPr>
            <a:r>
              <a:rPr lang="en">
                <a:solidFill>
                  <a:srgbClr val="4C1130"/>
                </a:solidFill>
              </a:rPr>
              <a:t>Be supportive, openly discuss sexual orientation or gender identity when appropriate without portraying sexual minorities in a negative or unfavorable way. </a:t>
            </a:r>
          </a:p>
          <a:p>
            <a:pPr rtl="0" lvl="0" indent="-419100" marL="457200">
              <a:spcBef>
                <a:spcPts val="0"/>
              </a:spcBef>
              <a:buClr>
                <a:srgbClr val="4C1130"/>
              </a:buClr>
              <a:buSzPct val="150000"/>
              <a:buFont typeface="Arial"/>
              <a:buChar char="●"/>
            </a:pPr>
            <a:r>
              <a:rPr lang="en">
                <a:solidFill>
                  <a:srgbClr val="4C1130"/>
                </a:solidFill>
              </a:rPr>
              <a:t>Most LGBT students will not have family support.</a:t>
            </a:r>
          </a:p>
          <a:p>
            <a:pPr rtl="0" lvl="0" indent="-419100" marL="457200">
              <a:spcBef>
                <a:spcPts val="0"/>
              </a:spcBef>
              <a:buClr>
                <a:srgbClr val="4C1130"/>
              </a:buClr>
              <a:buSzPct val="150000"/>
              <a:buFont typeface="Arial"/>
              <a:buChar char="●"/>
            </a:pPr>
            <a:r>
              <a:rPr lang="en">
                <a:solidFill>
                  <a:srgbClr val="4C1130"/>
                </a:solidFill>
              </a:rPr>
              <a:t>Have a zero tolerance for hurtful phrases and harassment.</a:t>
            </a:r>
          </a:p>
          <a:p>
            <a:pPr rtl="0" lvl="0" indent="-419100" marL="457200">
              <a:spcBef>
                <a:spcPts val="0"/>
              </a:spcBef>
              <a:buClr>
                <a:srgbClr val="4C1130"/>
              </a:buClr>
              <a:buSzPct val="150000"/>
              <a:buFont typeface="Arial"/>
              <a:buChar char="●"/>
            </a:pPr>
            <a:r>
              <a:rPr lang="en">
                <a:solidFill>
                  <a:srgbClr val="4C1130"/>
                </a:solidFill>
              </a:rPr>
              <a:t>Create a school environment where all students can feel like they “belong”.</a:t>
            </a:r>
          </a:p>
          <a:p>
            <a:pPr lvl="0">
              <a:spcBef>
                <a:spcPts val="0"/>
              </a:spcBef>
              <a:buNone/>
            </a:pPr>
            <a:r>
              <a:t/>
            </a:r>
            <a:endParaRPr>
              <a:solidFill>
                <a:srgbClr val="4C1130"/>
              </a:solidFill>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y="0" x="0"/>
          <a:ext cy="0" cx="0"/>
          <a:chOff y="0" x="0"/>
          <a:chExt cy="0" cx="0"/>
        </a:xfrm>
      </p:grpSpPr>
      <p:sp>
        <p:nvSpPr>
          <p:cNvPr id="125" name="Shape 125"/>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 and Disability</a:t>
            </a:r>
          </a:p>
        </p:txBody>
      </p:sp>
      <p:sp>
        <p:nvSpPr>
          <p:cNvPr id="126" name="Shape 126"/>
          <p:cNvSpPr txBox="1"/>
          <p:nvPr>
            <p:ph idx="1" type="body"/>
          </p:nvPr>
        </p:nvSpPr>
        <p:spPr>
          <a:xfrm>
            <a:off y="1460500" x="457200"/>
            <a:ext cy="1141499" cx="8229600"/>
          </a:xfrm>
          <a:prstGeom prst="rect">
            <a:avLst/>
          </a:prstGeom>
          <a:solidFill>
            <a:srgbClr val="C9DAF8"/>
          </a:solidFill>
        </p:spPr>
        <p:txBody>
          <a:bodyPr bIns="91425" rIns="91425" lIns="91425" tIns="91425" anchor="t" anchorCtr="0">
            <a:noAutofit/>
          </a:bodyPr>
          <a:lstStyle/>
          <a:p>
            <a:pPr rtl="0" lvl="0">
              <a:spcBef>
                <a:spcPts val="0"/>
              </a:spcBef>
              <a:buNone/>
            </a:pPr>
            <a:r>
              <a:rPr u="sng" lang="en"/>
              <a:t>Common societal stereotypes</a:t>
            </a:r>
            <a:r>
              <a:rPr lang="en"/>
              <a:t>:</a:t>
            </a:r>
          </a:p>
          <a:p>
            <a:pPr rtl="0" lvl="0" indent="-419100" marL="457200">
              <a:spcBef>
                <a:spcPts val="0"/>
              </a:spcBef>
              <a:buClr>
                <a:schemeClr val="dk2"/>
              </a:buClr>
              <a:buSzPct val="150000"/>
              <a:buFont typeface="Arial"/>
              <a:buChar char="●"/>
            </a:pPr>
            <a:r>
              <a:rPr lang="en"/>
              <a:t>menace and burden, objects of charity and pity</a:t>
            </a:r>
          </a:p>
          <a:p>
            <a:pPr rtl="0" lvl="0">
              <a:spcBef>
                <a:spcPts val="0"/>
              </a:spcBef>
              <a:buNone/>
            </a:pPr>
            <a:r>
              <a:t/>
            </a:r>
            <a:endParaRPr sz="600"/>
          </a:p>
          <a:p>
            <a:pPr rtl="0" lvl="0">
              <a:spcBef>
                <a:spcPts val="0"/>
              </a:spcBef>
              <a:buNone/>
            </a:pPr>
            <a:r>
              <a:t/>
            </a:r>
            <a:endParaRPr sz="600">
              <a:solidFill>
                <a:srgbClr val="000000"/>
              </a:solidFill>
            </a:endParaRPr>
          </a:p>
          <a:p>
            <a:pPr rtl="0" lvl="0">
              <a:spcBef>
                <a:spcPts val="0"/>
              </a:spcBef>
              <a:buNone/>
            </a:pPr>
            <a:r>
              <a:rPr lang="en">
                <a:solidFill>
                  <a:srgbClr val="000000"/>
                </a:solidFill>
              </a:rPr>
              <a:t>SHIFTING THE PERSPECTIVE</a:t>
            </a:r>
          </a:p>
          <a:p>
            <a:pPr lvl="0">
              <a:spcBef>
                <a:spcPts val="0"/>
              </a:spcBef>
              <a:buNone/>
            </a:pPr>
            <a:r>
              <a:rPr lang="en">
                <a:solidFill>
                  <a:srgbClr val="000000"/>
                </a:solidFill>
              </a:rPr>
              <a:t>“Rather than placing emphasis on fixing or curing the person, new perspectives on disability involve efforts to modify the environment to provide more effective supports, enabling the person to succeed despite their limitations” (p.129).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y="0" x="0"/>
          <a:ext cy="0" cx="0"/>
          <a:chOff y="0" x="0"/>
          <a:chExt cy="0" cx="0"/>
        </a:xfrm>
      </p:grpSpPr>
      <p:sp>
        <p:nvSpPr>
          <p:cNvPr id="131" name="Shape 131"/>
          <p:cNvSpPr txBox="1"/>
          <p:nvPr>
            <p:ph type="title"/>
          </p:nvPr>
        </p:nvSpPr>
        <p:spPr>
          <a:xfrm>
            <a:off y="205977" x="457200"/>
            <a:ext cy="1141499" cx="8229600"/>
          </a:xfrm>
          <a:prstGeom prst="rect">
            <a:avLst/>
          </a:prstGeom>
        </p:spPr>
        <p:txBody>
          <a:bodyPr bIns="91425" rIns="91425" lIns="91425" tIns="91425" anchor="b" anchorCtr="0">
            <a:noAutofit/>
          </a:bodyPr>
          <a:lstStyle/>
          <a:p>
            <a:pPr rtl="0" lvl="0">
              <a:spcBef>
                <a:spcPts val="0"/>
              </a:spcBef>
              <a:buNone/>
            </a:pPr>
            <a:r>
              <a:rPr lang="en"/>
              <a:t>Identity and Disability</a:t>
            </a:r>
          </a:p>
        </p:txBody>
      </p:sp>
      <p:sp>
        <p:nvSpPr>
          <p:cNvPr id="132" name="Shape 132"/>
          <p:cNvSpPr txBox="1"/>
          <p:nvPr>
            <p:ph idx="1" type="body"/>
          </p:nvPr>
        </p:nvSpPr>
        <p:spPr>
          <a:xfrm>
            <a:off y="1347475" x="457200"/>
            <a:ext cy="988200" cx="8229600"/>
          </a:xfrm>
          <a:prstGeom prst="rect">
            <a:avLst/>
          </a:prstGeom>
          <a:solidFill>
            <a:srgbClr val="F4CCCC"/>
          </a:solidFill>
        </p:spPr>
        <p:txBody>
          <a:bodyPr bIns="91425" rIns="91425" lIns="91425" tIns="91425" anchor="t" anchorCtr="0">
            <a:noAutofit/>
          </a:bodyPr>
          <a:lstStyle/>
          <a:p>
            <a:pPr>
              <a:spcBef>
                <a:spcPts val="0"/>
              </a:spcBef>
              <a:buNone/>
            </a:pPr>
            <a:r>
              <a:rPr lang="en"/>
              <a:t>“How students think about or define themselves is critical to the development of a positive self-identity” (p.130). </a:t>
            </a:r>
          </a:p>
        </p:txBody>
      </p:sp>
      <p:sp>
        <p:nvSpPr>
          <p:cNvPr id="133" name="Shape 133"/>
          <p:cNvSpPr txBox="1"/>
          <p:nvPr/>
        </p:nvSpPr>
        <p:spPr>
          <a:xfrm>
            <a:off y="2448700" x="379500"/>
            <a:ext cy="2378099" cx="5492400"/>
          </a:xfrm>
          <a:prstGeom prst="rect">
            <a:avLst/>
          </a:prstGeom>
        </p:spPr>
        <p:txBody>
          <a:bodyPr bIns="91425" rIns="91425" lIns="91425" tIns="91425" anchor="t" anchorCtr="0">
            <a:noAutofit/>
          </a:bodyPr>
          <a:lstStyle/>
          <a:p>
            <a:pPr rtl="0" lvl="0">
              <a:spcBef>
                <a:spcPts val="0"/>
              </a:spcBef>
              <a:buNone/>
            </a:pPr>
            <a:r>
              <a:rPr b="1" sz="2100" lang="en"/>
              <a:t>OTHER FACTORS FOR A POSITIVE SELF-IMAGE:</a:t>
            </a:r>
          </a:p>
          <a:p>
            <a:pPr rtl="0" lvl="0" indent="-361950" marL="457200">
              <a:spcBef>
                <a:spcPts val="0"/>
              </a:spcBef>
              <a:buClr>
                <a:srgbClr val="000000"/>
              </a:buClr>
              <a:buSzPct val="100000"/>
              <a:buFont typeface="Arial"/>
              <a:buChar char="●"/>
            </a:pPr>
            <a:r>
              <a:rPr b="1" sz="2100" lang="en"/>
              <a:t>Quality of interpersonal relationships</a:t>
            </a:r>
          </a:p>
          <a:p>
            <a:pPr rtl="0" lvl="0" indent="-361950" marL="457200">
              <a:spcBef>
                <a:spcPts val="0"/>
              </a:spcBef>
              <a:buClr>
                <a:srgbClr val="000000"/>
              </a:buClr>
              <a:buSzPct val="100000"/>
              <a:buFont typeface="Arial"/>
              <a:buChar char="●"/>
            </a:pPr>
            <a:r>
              <a:rPr b="1" sz="2100" lang="en"/>
              <a:t>Sense of well-being</a:t>
            </a:r>
          </a:p>
          <a:p>
            <a:pPr rtl="0" lvl="0" indent="-361950" marL="457200">
              <a:spcBef>
                <a:spcPts val="0"/>
              </a:spcBef>
              <a:buClr>
                <a:srgbClr val="000000"/>
              </a:buClr>
              <a:buSzPct val="100000"/>
              <a:buFont typeface="Arial"/>
              <a:buChar char="●"/>
            </a:pPr>
            <a:r>
              <a:rPr b="1" sz="2100" lang="en"/>
              <a:t>School environment</a:t>
            </a:r>
          </a:p>
          <a:p>
            <a:pPr rtl="0" lvl="0" indent="-361950" marL="457200">
              <a:spcBef>
                <a:spcPts val="0"/>
              </a:spcBef>
              <a:buClr>
                <a:srgbClr val="000000"/>
              </a:buClr>
              <a:buSzPct val="100000"/>
              <a:buFont typeface="Arial"/>
              <a:buChar char="●"/>
            </a:pPr>
            <a:r>
              <a:rPr b="1" sz="2100" lang="en"/>
              <a:t>Control over environment and decisions/choices</a:t>
            </a:r>
          </a:p>
          <a:p>
            <a:pPr lvl="0">
              <a:spcBef>
                <a:spcPts val="0"/>
              </a:spcBef>
              <a:buNone/>
            </a:pPr>
            <a:r>
              <a:t/>
            </a:r>
            <a:endParaRPr b="1" sz="2100"/>
          </a:p>
        </p:txBody>
      </p:sp>
      <p:pic>
        <p:nvPicPr>
          <p:cNvPr id="134" name="Shape 134"/>
          <p:cNvPicPr preferRelativeResize="0"/>
          <p:nvPr/>
        </p:nvPicPr>
        <p:blipFill>
          <a:blip r:embed="rId3"/>
          <a:stretch>
            <a:fillRect/>
          </a:stretch>
        </p:blipFill>
        <p:spPr>
          <a:xfrm>
            <a:off y="2381725" x="5781150"/>
            <a:ext cy="2656274" cx="3124350"/>
          </a:xfrm>
          <a:prstGeom prst="rect">
            <a:avLst/>
          </a:prstGeom>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y="0" x="0"/>
          <a:ext cy="0" cx="0"/>
          <a:chOff y="0" x="0"/>
          <a:chExt cy="0" cx="0"/>
        </a:xfrm>
      </p:grpSpPr>
      <p:sp>
        <p:nvSpPr>
          <p:cNvPr id="139" name="Shape 139"/>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 and Disability</a:t>
            </a:r>
          </a:p>
        </p:txBody>
      </p:sp>
      <p:sp>
        <p:nvSpPr>
          <p:cNvPr id="140" name="Shape 140"/>
          <p:cNvSpPr txBox="1"/>
          <p:nvPr>
            <p:ph idx="1" type="body"/>
          </p:nvPr>
        </p:nvSpPr>
        <p:spPr>
          <a:xfrm>
            <a:off y="1347475" x="0"/>
            <a:ext cy="1063200" cx="7875000"/>
          </a:xfrm>
          <a:prstGeom prst="rect">
            <a:avLst/>
          </a:prstGeom>
        </p:spPr>
        <p:txBody>
          <a:bodyPr bIns="91425" rIns="91425" lIns="91425" tIns="91425" anchor="t" anchorCtr="0">
            <a:noAutofit/>
          </a:bodyPr>
          <a:lstStyle/>
          <a:p>
            <a:pPr rtl="0" lvl="0">
              <a:spcBef>
                <a:spcPts val="0"/>
              </a:spcBef>
              <a:buNone/>
            </a:pPr>
            <a:r>
              <a:rPr u="sng" lang="en">
                <a:solidFill>
                  <a:srgbClr val="FF0000"/>
                </a:solidFill>
              </a:rPr>
              <a:t>What can teachers do?</a:t>
            </a:r>
          </a:p>
          <a:p>
            <a:pPr rtl="0" lvl="0">
              <a:spcBef>
                <a:spcPts val="0"/>
              </a:spcBef>
              <a:buNone/>
            </a:pPr>
            <a:r>
              <a:rPr sz="1800" lang="en"/>
              <a:t>Teach students the skills and knowledge they will need to become self-determined.</a:t>
            </a:r>
          </a:p>
          <a:p>
            <a:pPr>
              <a:spcBef>
                <a:spcPts val="0"/>
              </a:spcBef>
              <a:buNone/>
            </a:pPr>
            <a:r>
              <a:t/>
            </a:r>
            <a:endParaRPr sz="2400"/>
          </a:p>
        </p:txBody>
      </p:sp>
      <p:sp>
        <p:nvSpPr>
          <p:cNvPr id="141" name="Shape 141"/>
          <p:cNvSpPr txBox="1"/>
          <p:nvPr/>
        </p:nvSpPr>
        <p:spPr>
          <a:xfrm>
            <a:off y="2241550" x="1950300"/>
            <a:ext cy="2778300" cx="6736500"/>
          </a:xfrm>
          <a:prstGeom prst="rect">
            <a:avLst/>
          </a:prstGeom>
          <a:solidFill>
            <a:srgbClr val="F4CCCC"/>
          </a:solidFill>
        </p:spPr>
        <p:txBody>
          <a:bodyPr bIns="91425" rIns="91425" lIns="91425" tIns="91425" anchor="t" anchorCtr="0">
            <a:noAutofit/>
          </a:bodyPr>
          <a:lstStyle/>
          <a:p>
            <a:pPr rtl="0" lvl="0" indent="-342900" marL="457200">
              <a:spcBef>
                <a:spcPts val="600"/>
              </a:spcBef>
              <a:buClr>
                <a:srgbClr val="000000"/>
              </a:buClr>
              <a:buSzPct val="100000"/>
              <a:buFont typeface="Arial"/>
              <a:buChar char="●"/>
            </a:pPr>
            <a:r>
              <a:rPr b="1" sz="1800" lang="en">
                <a:solidFill>
                  <a:srgbClr val="073763"/>
                </a:solidFill>
              </a:rPr>
              <a:t>set personal goals</a:t>
            </a:r>
          </a:p>
          <a:p>
            <a:pPr rtl="0" lvl="0" indent="-342900" marL="457200">
              <a:spcBef>
                <a:spcPts val="600"/>
              </a:spcBef>
              <a:buClr>
                <a:srgbClr val="000000"/>
              </a:buClr>
              <a:buSzPct val="100000"/>
              <a:buFont typeface="Arial"/>
              <a:buChar char="●"/>
            </a:pPr>
            <a:r>
              <a:rPr b="1" sz="1800" lang="en">
                <a:solidFill>
                  <a:srgbClr val="073763"/>
                </a:solidFill>
              </a:rPr>
              <a:t>solve problems that act as barriers to these goals</a:t>
            </a:r>
          </a:p>
          <a:p>
            <a:pPr rtl="0" lvl="0" indent="-342900" marL="457200">
              <a:spcBef>
                <a:spcPts val="600"/>
              </a:spcBef>
              <a:buClr>
                <a:srgbClr val="000000"/>
              </a:buClr>
              <a:buSzPct val="100000"/>
              <a:buFont typeface="Arial"/>
              <a:buChar char="●"/>
            </a:pPr>
            <a:r>
              <a:rPr b="1" sz="1800" lang="en">
                <a:solidFill>
                  <a:srgbClr val="073763"/>
                </a:solidFill>
              </a:rPr>
              <a:t>make appropriate choices based on personal preferences and interests</a:t>
            </a:r>
          </a:p>
          <a:p>
            <a:pPr rtl="0" lvl="0" indent="-342900" marL="457200">
              <a:spcBef>
                <a:spcPts val="600"/>
              </a:spcBef>
              <a:buClr>
                <a:srgbClr val="000000"/>
              </a:buClr>
              <a:buSzPct val="100000"/>
              <a:buFont typeface="Arial"/>
              <a:buChar char="●"/>
            </a:pPr>
            <a:r>
              <a:rPr b="1" sz="1800" lang="en">
                <a:solidFill>
                  <a:srgbClr val="073763"/>
                </a:solidFill>
              </a:rPr>
              <a:t>participate in decisions that influence the quality of their lives</a:t>
            </a:r>
          </a:p>
          <a:p>
            <a:pPr rtl="0" lvl="0" indent="-342900" marL="457200">
              <a:spcBef>
                <a:spcPts val="600"/>
              </a:spcBef>
              <a:buClr>
                <a:srgbClr val="000000"/>
              </a:buClr>
              <a:buSzPct val="100000"/>
              <a:buFont typeface="Arial"/>
              <a:buChar char="●"/>
            </a:pPr>
            <a:r>
              <a:rPr b="1" sz="1800" lang="en">
                <a:solidFill>
                  <a:srgbClr val="073763"/>
                </a:solidFill>
              </a:rPr>
              <a:t>advocate for themselves</a:t>
            </a:r>
          </a:p>
          <a:p>
            <a:pPr rtl="0" lvl="0" indent="-342900" marL="457200">
              <a:spcBef>
                <a:spcPts val="600"/>
              </a:spcBef>
              <a:buClr>
                <a:srgbClr val="000000"/>
              </a:buClr>
              <a:buSzPct val="100000"/>
              <a:buFont typeface="Arial"/>
              <a:buChar char="●"/>
            </a:pPr>
            <a:r>
              <a:rPr b="1" sz="1800" lang="en">
                <a:solidFill>
                  <a:srgbClr val="073763"/>
                </a:solidFill>
              </a:rPr>
              <a:t>create action plans to achieve goals</a:t>
            </a:r>
          </a:p>
          <a:p>
            <a:pPr rtl="0" lvl="0" indent="-342900" marL="457200">
              <a:spcBef>
                <a:spcPts val="600"/>
              </a:spcBef>
              <a:buClr>
                <a:srgbClr val="000000"/>
              </a:buClr>
              <a:buSzPct val="100000"/>
              <a:buFont typeface="Arial"/>
              <a:buChar char="●"/>
            </a:pPr>
            <a:r>
              <a:rPr b="1" sz="1800" lang="en">
                <a:solidFill>
                  <a:srgbClr val="073763"/>
                </a:solidFill>
              </a:rPr>
              <a:t>self-regulate and self-manage day-to-day actions</a:t>
            </a:r>
          </a:p>
          <a:p>
            <a:pPr rtl="0" lvl="0">
              <a:spcBef>
                <a:spcPts val="600"/>
              </a:spcBef>
              <a:buNone/>
            </a:pPr>
            <a:r>
              <a:t/>
            </a:r>
            <a:endParaRPr b="1" sz="1800">
              <a:solidFill>
                <a:srgbClr val="073763"/>
              </a:solidFill>
            </a:endParaRPr>
          </a:p>
          <a:p>
            <a:pPr lvl="0">
              <a:spcBef>
                <a:spcPts val="0"/>
              </a:spcBef>
              <a:buNone/>
            </a:pPr>
            <a:r>
              <a:t/>
            </a:r>
            <a:endParaRPr sz="1800"/>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0"/>
                                        </p:tgtEl>
                                        <p:attrNameLst>
                                          <p:attrName>style.visibility</p:attrName>
                                        </p:attrNameLst>
                                      </p:cBhvr>
                                      <p:to>
                                        <p:strVal val="visible"/>
                                      </p:to>
                                    </p:set>
                                    <p:animEffect transition="in" filter="fade">
                                      <p:cBhvr>
                                        <p:cTn dur="1000"/>
                                        <p:tgtEl>
                                          <p:spTgt spid="140"/>
                                        </p:tgtEl>
                                      </p:cBhvr>
                                    </p:animEffect>
                                  </p:childTnLst>
                                </p:cTn>
                              </p:par>
                            </p:childTnLst>
                          </p:cTn>
                        </p:par>
                        <p:par>
                          <p:cTn fill="hold">
                            <p:stCondLst>
                              <p:cond delay="1000"/>
                            </p:stCondLst>
                            <p:childTnLst>
                              <p:par>
                                <p:cTn presetID="2" fill="hold" presetSubtype="8" presetClass="entr" nodeType="afterEffect">
                                  <p:stCondLst>
                                    <p:cond delay="0"/>
                                  </p:stCondLst>
                                  <p:childTnLst>
                                    <p:set>
                                      <p:cBhvr>
                                        <p:cTn dur="1" fill="hold">
                                          <p:stCondLst>
                                            <p:cond delay="0"/>
                                          </p:stCondLst>
                                        </p:cTn>
                                        <p:tgtEl>
                                          <p:spTgt spid="140">
                                            <p:txEl>
                                              <p:pRg st="0" end="0"/>
                                            </p:txEl>
                                          </p:spTgt>
                                        </p:tgtEl>
                                        <p:attrNameLst>
                                          <p:attrName>style.visibility</p:attrName>
                                        </p:attrNameLst>
                                      </p:cBhvr>
                                      <p:to>
                                        <p:strVal val="visible"/>
                                      </p:to>
                                    </p:set>
                                    <p:anim calcmode="lin" valueType="num">
                                      <p:cBhvr additive="base">
                                        <p:cTn dur="2000"/>
                                        <p:tgtEl>
                                          <p:spTgt spid="140">
                                            <p:txEl>
                                              <p:pRg st="0" end="0"/>
                                            </p:txEl>
                                          </p:spTgt>
                                        </p:tgtEl>
                                        <p:attrNameLst>
                                          <p:attrName>ppt_x</p:attrName>
                                        </p:attrNameLst>
                                      </p:cBhvr>
                                      <p:tavLst>
                                        <p:tav tm="0" fmla="">
                                          <p:val>
                                            <p:strVal val="#ppt_x-1"/>
                                          </p:val>
                                        </p:tav>
                                        <p:tav tm="100000" fmla="">
                                          <p:val>
                                            <p:strVal val="#ppt_x"/>
                                          </p:val>
                                        </p:tav>
                                      </p:tavLst>
                                    </p:anim>
                                  </p:childTnLst>
                                </p:cTn>
                              </p:par>
                            </p:childTnLst>
                          </p:cTn>
                        </p:par>
                        <p:par>
                          <p:cTn fill="hold">
                            <p:stCondLst>
                              <p:cond delay="3000"/>
                            </p:stCondLst>
                            <p:childTnLst>
                              <p:par>
                                <p:cTn presetID="2" fill="hold" presetSubtype="8" presetClass="entr" nodeType="afterEffect">
                                  <p:stCondLst>
                                    <p:cond delay="0"/>
                                  </p:stCondLst>
                                  <p:childTnLst>
                                    <p:set>
                                      <p:cBhvr>
                                        <p:cTn dur="1" fill="hold">
                                          <p:stCondLst>
                                            <p:cond delay="0"/>
                                          </p:stCondLst>
                                        </p:cTn>
                                        <p:tgtEl>
                                          <p:spTgt spid="140">
                                            <p:txEl>
                                              <p:pRg st="1" end="1"/>
                                            </p:txEl>
                                          </p:spTgt>
                                        </p:tgtEl>
                                        <p:attrNameLst>
                                          <p:attrName>style.visibility</p:attrName>
                                        </p:attrNameLst>
                                      </p:cBhvr>
                                      <p:to>
                                        <p:strVal val="visible"/>
                                      </p:to>
                                    </p:set>
                                    <p:anim calcmode="lin" valueType="num">
                                      <p:cBhvr additive="base">
                                        <p:cTn dur="2000"/>
                                        <p:tgtEl>
                                          <p:spTgt spid="140">
                                            <p:txEl>
                                              <p:pRg st="1" end="1"/>
                                            </p:txEl>
                                          </p:spTgt>
                                        </p:tgtEl>
                                        <p:attrNameLst>
                                          <p:attrName>ppt_x</p:attrName>
                                        </p:attrNameLst>
                                      </p:cBhvr>
                                      <p:tavLst>
                                        <p:tav tm="0" fmla="">
                                          <p:val>
                                            <p:strVal val="#ppt_x-1"/>
                                          </p:val>
                                        </p:tav>
                                        <p:tav tm="100000" fmla="">
                                          <p:val>
                                            <p:strVal val="#ppt_x"/>
                                          </p:val>
                                        </p:tav>
                                      </p:tavLst>
                                    </p:anim>
                                  </p:childTnLst>
                                </p:cTn>
                              </p:par>
                            </p:childTnLst>
                          </p:cTn>
                        </p:par>
                        <p:par>
                          <p:cTn fill="hold">
                            <p:stCondLst>
                              <p:cond delay="5000"/>
                            </p:stCondLst>
                            <p:childTnLst>
                              <p:par>
                                <p:cTn presetID="2" fill="hold" presetSubtype="8" presetClass="entr" nodeType="afterEffect">
                                  <p:stCondLst>
                                    <p:cond delay="0"/>
                                  </p:stCondLst>
                                  <p:childTnLst>
                                    <p:set>
                                      <p:cBhvr>
                                        <p:cTn dur="1" fill="hold">
                                          <p:stCondLst>
                                            <p:cond delay="0"/>
                                          </p:stCondLst>
                                        </p:cTn>
                                        <p:tgtEl>
                                          <p:spTgt spid="140">
                                            <p:txEl>
                                              <p:pRg st="2" end="2"/>
                                            </p:txEl>
                                          </p:spTgt>
                                        </p:tgtEl>
                                        <p:attrNameLst>
                                          <p:attrName>style.visibility</p:attrName>
                                        </p:attrNameLst>
                                      </p:cBhvr>
                                      <p:to>
                                        <p:strVal val="visible"/>
                                      </p:to>
                                    </p:set>
                                    <p:anim calcmode="lin" valueType="num">
                                      <p:cBhvr additive="base">
                                        <p:cTn dur="2000"/>
                                        <p:tgtEl>
                                          <p:spTgt spid="140">
                                            <p:txEl>
                                              <p:pRg st="2" end="2"/>
                                            </p:txEl>
                                          </p:spTgt>
                                        </p:tgtEl>
                                        <p:attrNameLst>
                                          <p:attrName>ppt_x</p:attrName>
                                        </p:attrNameLst>
                                      </p:cBhvr>
                                      <p:tavLst>
                                        <p:tav tm="0" fmla="">
                                          <p:val>
                                            <p:strVal val="#ppt_x-1"/>
                                          </p:val>
                                        </p:tav>
                                        <p:tav tm="100000" fmla="">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y="0" x="0"/>
          <a:ext cy="0" cx="0"/>
          <a:chOff y="0" x="0"/>
          <a:chExt cy="0" cx="0"/>
        </a:xfrm>
      </p:grpSpPr>
      <p:sp>
        <p:nvSpPr>
          <p:cNvPr id="146" name="Shape 146"/>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 and Social Class</a:t>
            </a:r>
          </a:p>
        </p:txBody>
      </p:sp>
      <p:sp>
        <p:nvSpPr>
          <p:cNvPr id="147" name="Shape 147"/>
          <p:cNvSpPr txBox="1"/>
          <p:nvPr>
            <p:ph idx="1" type="body"/>
          </p:nvPr>
        </p:nvSpPr>
        <p:spPr>
          <a:xfrm>
            <a:off y="1460500" x="457200"/>
            <a:ext cy="1677900" cx="8229600"/>
          </a:xfrm>
          <a:prstGeom prst="rect">
            <a:avLst/>
          </a:prstGeom>
          <a:solidFill>
            <a:srgbClr val="93C47D"/>
          </a:solidFill>
        </p:spPr>
        <p:txBody>
          <a:bodyPr bIns="91425" rIns="91425" lIns="91425" tIns="91425" anchor="t" anchorCtr="0">
            <a:noAutofit/>
          </a:bodyPr>
          <a:lstStyle/>
          <a:p>
            <a:pPr rtl="0" lvl="0">
              <a:spcBef>
                <a:spcPts val="0"/>
              </a:spcBef>
              <a:buNone/>
            </a:pPr>
            <a:r>
              <a:rPr sz="1800" lang="en"/>
              <a:t>“There is not a conscientious educator in the United States who would not want poor children to succeed in school in the hopes that their achievement might allow them to move out of poverty.  The irony, however, is that America is a country deeply divided by class and, apparently, is becoming more so all the time.” (p.117).</a:t>
            </a:r>
          </a:p>
          <a:p>
            <a:pPr rtl="0" lvl="0">
              <a:spcBef>
                <a:spcPts val="0"/>
              </a:spcBef>
              <a:buNone/>
            </a:pPr>
            <a:r>
              <a:t/>
            </a:r>
            <a:endParaRPr/>
          </a:p>
          <a:p>
            <a:pPr rtl="0" lvl="0">
              <a:spcBef>
                <a:spcPts val="0"/>
              </a:spcBef>
              <a:buNone/>
            </a:pPr>
            <a:r>
              <a:t/>
            </a:r>
            <a:endParaRPr u="sng" sz="1800"/>
          </a:p>
          <a:p>
            <a:pPr rtl="0" lvl="0">
              <a:spcBef>
                <a:spcPts val="0"/>
              </a:spcBef>
              <a:buNone/>
            </a:pPr>
            <a:r>
              <a:t/>
            </a:r>
            <a:endParaRPr sz="1800"/>
          </a:p>
        </p:txBody>
      </p:sp>
      <p:pic>
        <p:nvPicPr>
          <p:cNvPr id="148" name="Shape 148"/>
          <p:cNvPicPr preferRelativeResize="0"/>
          <p:nvPr/>
        </p:nvPicPr>
        <p:blipFill>
          <a:blip r:embed="rId3"/>
          <a:stretch>
            <a:fillRect/>
          </a:stretch>
        </p:blipFill>
        <p:spPr>
          <a:xfrm>
            <a:off y="3434650" x="339375"/>
            <a:ext cy="1524000" cx="3000375"/>
          </a:xfrm>
          <a:prstGeom prst="rect">
            <a:avLst/>
          </a:prstGeom>
        </p:spPr>
      </p:pic>
      <p:pic>
        <p:nvPicPr>
          <p:cNvPr id="149" name="Shape 149"/>
          <p:cNvPicPr preferRelativeResize="0"/>
          <p:nvPr/>
        </p:nvPicPr>
        <p:blipFill>
          <a:blip r:embed="rId4"/>
          <a:stretch>
            <a:fillRect/>
          </a:stretch>
        </p:blipFill>
        <p:spPr>
          <a:xfrm>
            <a:off y="3357700" x="3655825"/>
            <a:ext cy="1677899" cx="1733049"/>
          </a:xfrm>
          <a:prstGeom prst="rect">
            <a:avLst/>
          </a:prstGeom>
        </p:spPr>
      </p:pic>
      <p:pic>
        <p:nvPicPr>
          <p:cNvPr id="150" name="Shape 150"/>
          <p:cNvPicPr preferRelativeResize="0"/>
          <p:nvPr/>
        </p:nvPicPr>
        <p:blipFill>
          <a:blip r:embed="rId5"/>
          <a:stretch>
            <a:fillRect/>
          </a:stretch>
        </p:blipFill>
        <p:spPr>
          <a:xfrm>
            <a:off y="3251425" x="5779475"/>
            <a:ext cy="1752600" cx="2609850"/>
          </a:xfrm>
          <a:prstGeom prst="rect">
            <a:avLst/>
          </a:prstGeom>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y="0" x="0"/>
          <a:ext cy="0" cx="0"/>
          <a:chOff y="0" x="0"/>
          <a:chExt cy="0" cx="0"/>
        </a:xfrm>
      </p:grpSpPr>
      <p:sp>
        <p:nvSpPr>
          <p:cNvPr id="155" name="Shape 155"/>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 and Social Class</a:t>
            </a:r>
          </a:p>
        </p:txBody>
      </p:sp>
      <p:sp>
        <p:nvSpPr>
          <p:cNvPr id="156" name="Shape 156"/>
          <p:cNvSpPr txBox="1"/>
          <p:nvPr>
            <p:ph idx="1" type="body"/>
          </p:nvPr>
        </p:nvSpPr>
        <p:spPr>
          <a:xfrm>
            <a:off y="1460499" x="457200"/>
            <a:ext cy="1700099" cx="8229600"/>
          </a:xfrm>
          <a:prstGeom prst="rect">
            <a:avLst/>
          </a:prstGeom>
        </p:spPr>
        <p:txBody>
          <a:bodyPr bIns="91425" rIns="91425" lIns="91425" tIns="91425" anchor="t" anchorCtr="0">
            <a:noAutofit/>
          </a:bodyPr>
          <a:lstStyle/>
          <a:p>
            <a:pPr rtl="0" lvl="0">
              <a:spcBef>
                <a:spcPts val="0"/>
              </a:spcBef>
              <a:buNone/>
            </a:pPr>
            <a:r>
              <a:rPr u="sng" lang="en">
                <a:solidFill>
                  <a:srgbClr val="00FF00"/>
                </a:solidFill>
              </a:rPr>
              <a:t>What can educators do?</a:t>
            </a:r>
          </a:p>
          <a:p>
            <a:pPr rtl="0" lvl="0">
              <a:spcBef>
                <a:spcPts val="0"/>
              </a:spcBef>
              <a:buNone/>
            </a:pPr>
            <a:r>
              <a:rPr lang="en"/>
              <a:t>“Become powerful advocates for all of our nation’s children and be vocal about the ways social-class divisions make it difficult for them to educate all children to high standards.” (p.120).</a:t>
            </a:r>
          </a:p>
          <a:p>
            <a:pPr rtl="0" lvl="0">
              <a:spcBef>
                <a:spcPts val="0"/>
              </a:spcBef>
              <a:buNone/>
            </a:pPr>
            <a:r>
              <a:t/>
            </a:r>
            <a:endParaRPr/>
          </a:p>
          <a:p>
            <a:pPr>
              <a:spcBef>
                <a:spcPts val="0"/>
              </a:spcBef>
              <a:buNone/>
            </a:pPr>
            <a:r>
              <a:rPr lang="en"/>
              <a:t>“American education is often seen as a “great equalizer” but this mission is difficult if not impossible to accomplish as long as children continue to attend school and live their daily lives under such unequal circumstances.” (p.120).</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y="0" x="0"/>
          <a:ext cy="0" cx="0"/>
          <a:chOff y="0" x="0"/>
          <a:chExt cy="0" cx="0"/>
        </a:xfrm>
      </p:grpSpPr>
      <p:sp>
        <p:nvSpPr>
          <p:cNvPr id="161" name="Shape 161"/>
          <p:cNvSpPr txBox="1"/>
          <p:nvPr>
            <p:ph type="title"/>
          </p:nvPr>
        </p:nvSpPr>
        <p:spPr>
          <a:xfrm>
            <a:off y="205977" x="457200"/>
            <a:ext cy="1141499" cx="8229600"/>
          </a:xfrm>
          <a:prstGeom prst="rect">
            <a:avLst/>
          </a:prstGeom>
        </p:spPr>
        <p:txBody>
          <a:bodyPr bIns="91425" rIns="91425" lIns="91425" tIns="91425" anchor="b" anchorCtr="0">
            <a:noAutofit/>
          </a:bodyPr>
          <a:lstStyle/>
          <a:p>
            <a:pPr rtl="0" lvl="0">
              <a:spcBef>
                <a:spcPts val="0"/>
              </a:spcBef>
              <a:buNone/>
            </a:pPr>
            <a:r>
              <a:rPr sz="3000" lang="en"/>
              <a:t>Beyond Categories</a:t>
            </a:r>
          </a:p>
          <a:p>
            <a:pPr>
              <a:spcBef>
                <a:spcPts val="0"/>
              </a:spcBef>
              <a:buNone/>
            </a:pPr>
            <a:r>
              <a:rPr sz="3000" lang="en"/>
              <a:t>The Complex Identities of Adolescents</a:t>
            </a:r>
          </a:p>
        </p:txBody>
      </p:sp>
      <p:sp>
        <p:nvSpPr>
          <p:cNvPr id="162" name="Shape 162"/>
          <p:cNvSpPr txBox="1"/>
          <p:nvPr>
            <p:ph idx="1" type="body"/>
          </p:nvPr>
        </p:nvSpPr>
        <p:spPr>
          <a:xfrm>
            <a:off y="1460499" x="457200"/>
            <a:ext cy="858599" cx="8229600"/>
          </a:xfrm>
          <a:prstGeom prst="rect">
            <a:avLst/>
          </a:prstGeom>
          <a:solidFill>
            <a:srgbClr val="A4C2F4"/>
          </a:solidFill>
        </p:spPr>
        <p:txBody>
          <a:bodyPr bIns="91425" rIns="91425" lIns="91425" tIns="91425" anchor="t" anchorCtr="0">
            <a:noAutofit/>
          </a:bodyPr>
          <a:lstStyle/>
          <a:p>
            <a:pPr rtl="0" lvl="0">
              <a:spcBef>
                <a:spcPts val="0"/>
              </a:spcBef>
              <a:buNone/>
            </a:pPr>
            <a:r>
              <a:rPr sz="1800" lang="en"/>
              <a:t>“The great task of adolescence is learning to express one’s multiple identities in personally meaningful and socially acceptable ways.  </a:t>
            </a:r>
          </a:p>
          <a:p>
            <a:pPr rtl="0" lvl="0">
              <a:spcBef>
                <a:spcPts val="0"/>
              </a:spcBef>
              <a:buNone/>
            </a:pPr>
            <a:r>
              <a:t/>
            </a:r>
            <a:endParaRPr sz="1800"/>
          </a:p>
          <a:p>
            <a:pPr rtl="0" lvl="0" indent="-342900" marL="457200">
              <a:spcBef>
                <a:spcPts val="0"/>
              </a:spcBef>
              <a:buClr>
                <a:schemeClr val="dk2"/>
              </a:buClr>
              <a:buSzPct val="100000"/>
              <a:buFont typeface="Arial"/>
              <a:buChar char="●"/>
            </a:pPr>
            <a:r>
              <a:rPr sz="1800" lang="en"/>
              <a:t>Race							</a:t>
            </a:r>
          </a:p>
          <a:p>
            <a:pPr rtl="0" lvl="0" indent="-342900" marL="457200">
              <a:spcBef>
                <a:spcPts val="0"/>
              </a:spcBef>
              <a:buClr>
                <a:schemeClr val="dk2"/>
              </a:buClr>
              <a:buSzPct val="100000"/>
              <a:buFont typeface="Arial"/>
              <a:buChar char="●"/>
            </a:pPr>
            <a:r>
              <a:rPr sz="1800" lang="en"/>
              <a:t>Ethnicity</a:t>
            </a:r>
          </a:p>
          <a:p>
            <a:pPr rtl="0" lvl="0" indent="-342900" marL="457200">
              <a:spcBef>
                <a:spcPts val="0"/>
              </a:spcBef>
              <a:buClr>
                <a:schemeClr val="dk2"/>
              </a:buClr>
              <a:buSzPct val="100000"/>
              <a:buFont typeface="Arial"/>
              <a:buChar char="●"/>
            </a:pPr>
            <a:r>
              <a:rPr sz="1800" lang="en"/>
              <a:t>Social Class</a:t>
            </a:r>
          </a:p>
          <a:p>
            <a:pPr rtl="0" lvl="0" indent="-342900" marL="457200">
              <a:spcBef>
                <a:spcPts val="0"/>
              </a:spcBef>
              <a:buClr>
                <a:schemeClr val="dk2"/>
              </a:buClr>
              <a:buSzPct val="100000"/>
              <a:buFont typeface="Arial"/>
              <a:buChar char="●"/>
            </a:pPr>
            <a:r>
              <a:rPr sz="1800" lang="en"/>
              <a:t>Language</a:t>
            </a:r>
          </a:p>
          <a:p>
            <a:pPr rtl="0" lvl="0" indent="-342900" marL="457200">
              <a:spcBef>
                <a:spcPts val="0"/>
              </a:spcBef>
              <a:buClr>
                <a:schemeClr val="dk2"/>
              </a:buClr>
              <a:buSzPct val="100000"/>
              <a:buFont typeface="Arial"/>
              <a:buChar char="●"/>
            </a:pPr>
            <a:r>
              <a:rPr sz="1800" lang="en"/>
              <a:t>Gender</a:t>
            </a:r>
          </a:p>
          <a:p>
            <a:pPr rtl="0" lvl="0" indent="-342900" marL="457200">
              <a:spcBef>
                <a:spcPts val="0"/>
              </a:spcBef>
              <a:buClr>
                <a:schemeClr val="dk2"/>
              </a:buClr>
              <a:buSzPct val="100000"/>
              <a:buFont typeface="Arial"/>
              <a:buChar char="●"/>
            </a:pPr>
            <a:r>
              <a:rPr sz="1800" lang="en"/>
              <a:t>Sexual Orientation</a:t>
            </a:r>
          </a:p>
          <a:p>
            <a:pPr lvl="0" indent="-342900" marL="457200">
              <a:spcBef>
                <a:spcPts val="0"/>
              </a:spcBef>
              <a:buClr>
                <a:schemeClr val="dk2"/>
              </a:buClr>
              <a:buSzPct val="100000"/>
              <a:buFont typeface="Arial"/>
              <a:buChar char="●"/>
            </a:pPr>
            <a:r>
              <a:rPr sz="1800" lang="en"/>
              <a:t>Adoptees</a:t>
            </a:r>
          </a:p>
        </p:txBody>
      </p:sp>
      <p:pic>
        <p:nvPicPr>
          <p:cNvPr id="163" name="Shape 163"/>
          <p:cNvPicPr preferRelativeResize="0"/>
          <p:nvPr/>
        </p:nvPicPr>
        <p:blipFill>
          <a:blip r:embed="rId3"/>
          <a:stretch>
            <a:fillRect/>
          </a:stretch>
        </p:blipFill>
        <p:spPr>
          <a:xfrm>
            <a:off y="2614225" x="3736125"/>
            <a:ext cy="2108549" cx="4413974"/>
          </a:xfrm>
          <a:prstGeom prst="rect">
            <a:avLst/>
          </a:prstGeom>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 name="Shape 33"/>
        <p:cNvGrpSpPr/>
        <p:nvPr/>
      </p:nvGrpSpPr>
      <p:grpSpPr>
        <a:xfrm>
          <a:off y="0" x="0"/>
          <a:ext cy="0" cx="0"/>
          <a:chOff y="0" x="0"/>
          <a:chExt cy="0" cx="0"/>
        </a:xfrm>
      </p:grpSpPr>
      <p:sp>
        <p:nvSpPr>
          <p:cNvPr id="34" name="Shape 34"/>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Identity</a:t>
            </a:r>
          </a:p>
        </p:txBody>
      </p:sp>
      <p:sp>
        <p:nvSpPr>
          <p:cNvPr id="35" name="Shape 35"/>
          <p:cNvSpPr txBox="1"/>
          <p:nvPr>
            <p:ph idx="1" type="body"/>
          </p:nvPr>
        </p:nvSpPr>
        <p:spPr>
          <a:xfrm>
            <a:off y="1460499" x="457200"/>
            <a:ext cy="3465299" cx="4030200"/>
          </a:xfrm>
          <a:prstGeom prst="rect">
            <a:avLst/>
          </a:prstGeom>
        </p:spPr>
        <p:txBody>
          <a:bodyPr bIns="91425" rIns="91425" lIns="91425" tIns="91425" anchor="t" anchorCtr="0">
            <a:noAutofit/>
          </a:bodyPr>
          <a:lstStyle/>
          <a:p>
            <a:pPr rtl="0" lvl="0">
              <a:spcBef>
                <a:spcPts val="0"/>
              </a:spcBef>
              <a:buNone/>
            </a:pPr>
            <a:r>
              <a:rPr u="sng" b="1" sz="1800" lang="en"/>
              <a:t>Personal, everyday experiences:</a:t>
            </a:r>
          </a:p>
          <a:p>
            <a:pPr rtl="0" lvl="0" indent="-342900" marL="457200">
              <a:spcBef>
                <a:spcPts val="0"/>
              </a:spcBef>
              <a:buClr>
                <a:schemeClr val="dk2"/>
              </a:buClr>
              <a:buSzPct val="100000"/>
              <a:buFont typeface="Arial"/>
              <a:buChar char="●"/>
            </a:pPr>
            <a:r>
              <a:rPr sz="1800" lang="en"/>
              <a:t>successes &amp; failures</a:t>
            </a:r>
          </a:p>
          <a:p>
            <a:pPr rtl="0" lvl="0" indent="-342900" marL="457200">
              <a:spcBef>
                <a:spcPts val="0"/>
              </a:spcBef>
              <a:buClr>
                <a:schemeClr val="dk2"/>
              </a:buClr>
              <a:buSzPct val="100000"/>
              <a:buFont typeface="Arial"/>
              <a:buChar char="●"/>
            </a:pPr>
            <a:r>
              <a:rPr sz="1800" lang="en"/>
              <a:t>routines</a:t>
            </a:r>
          </a:p>
          <a:p>
            <a:pPr rtl="0" lvl="0" indent="-342900" marL="457200">
              <a:spcBef>
                <a:spcPts val="0"/>
              </a:spcBef>
              <a:buClr>
                <a:schemeClr val="dk2"/>
              </a:buClr>
              <a:buSzPct val="100000"/>
              <a:buFont typeface="Arial"/>
              <a:buChar char="●"/>
            </a:pPr>
            <a:r>
              <a:rPr sz="1800" lang="en"/>
              <a:t>habits</a:t>
            </a:r>
          </a:p>
          <a:p>
            <a:pPr rtl="0" lvl="0" indent="-342900" marL="457200">
              <a:spcBef>
                <a:spcPts val="0"/>
              </a:spcBef>
              <a:buClr>
                <a:schemeClr val="dk2"/>
              </a:buClr>
              <a:buSzPct val="100000"/>
              <a:buFont typeface="Arial"/>
              <a:buChar char="●"/>
            </a:pPr>
            <a:r>
              <a:rPr sz="1800" lang="en"/>
              <a:t>rituals</a:t>
            </a:r>
          </a:p>
          <a:p>
            <a:pPr rtl="0" lvl="0" indent="-342900" marL="457200">
              <a:spcBef>
                <a:spcPts val="0"/>
              </a:spcBef>
              <a:buClr>
                <a:schemeClr val="dk2"/>
              </a:buClr>
              <a:buSzPct val="100000"/>
              <a:buFont typeface="Arial"/>
              <a:buChar char="●"/>
            </a:pPr>
            <a:r>
              <a:rPr sz="1800" lang="en"/>
              <a:t>novelties</a:t>
            </a:r>
          </a:p>
          <a:p>
            <a:pPr rtl="0" lvl="0" indent="-342900" marL="457200">
              <a:spcBef>
                <a:spcPts val="0"/>
              </a:spcBef>
              <a:buClr>
                <a:schemeClr val="dk2"/>
              </a:buClr>
              <a:buSzPct val="100000"/>
              <a:buFont typeface="Arial"/>
              <a:buChar char="●"/>
            </a:pPr>
            <a:r>
              <a:rPr sz="1800" lang="en"/>
              <a:t>thrills</a:t>
            </a:r>
          </a:p>
          <a:p>
            <a:pPr rtl="0" lvl="0" indent="-342900" marL="457200">
              <a:spcBef>
                <a:spcPts val="0"/>
              </a:spcBef>
              <a:buClr>
                <a:schemeClr val="dk2"/>
              </a:buClr>
              <a:buSzPct val="100000"/>
              <a:buFont typeface="Arial"/>
              <a:buChar char="●"/>
            </a:pPr>
            <a:r>
              <a:rPr sz="1800" lang="en"/>
              <a:t>threats</a:t>
            </a:r>
          </a:p>
          <a:p>
            <a:pPr rtl="0" lvl="0" indent="-342900" marL="457200">
              <a:spcBef>
                <a:spcPts val="0"/>
              </a:spcBef>
              <a:buClr>
                <a:schemeClr val="dk2"/>
              </a:buClr>
              <a:buSzPct val="100000"/>
              <a:buFont typeface="Arial"/>
              <a:buChar char="●"/>
            </a:pPr>
            <a:r>
              <a:rPr sz="1800" lang="en"/>
              <a:t>violations</a:t>
            </a:r>
          </a:p>
          <a:p>
            <a:pPr lvl="0" indent="-342900" marL="457200">
              <a:spcBef>
                <a:spcPts val="0"/>
              </a:spcBef>
              <a:buClr>
                <a:schemeClr val="dk2"/>
              </a:buClr>
              <a:buSzPct val="100000"/>
              <a:buFont typeface="Arial"/>
              <a:buChar char="●"/>
            </a:pPr>
            <a:r>
              <a:rPr sz="1800" lang="en"/>
              <a:t>frustrations</a:t>
            </a:r>
          </a:p>
        </p:txBody>
      </p:sp>
      <p:sp>
        <p:nvSpPr>
          <p:cNvPr id="36" name="Shape 36"/>
          <p:cNvSpPr txBox="1"/>
          <p:nvPr>
            <p:ph idx="2" type="body"/>
          </p:nvPr>
        </p:nvSpPr>
        <p:spPr>
          <a:xfrm>
            <a:off y="1461908" x="4656667"/>
            <a:ext cy="3465299" cx="4030200"/>
          </a:xfrm>
          <a:prstGeom prst="rect">
            <a:avLst/>
          </a:prstGeom>
        </p:spPr>
        <p:txBody>
          <a:bodyPr bIns="91425" rIns="91425" lIns="91425" tIns="91425" anchor="t" anchorCtr="0">
            <a:noAutofit/>
          </a:bodyPr>
          <a:lstStyle/>
          <a:p>
            <a:pPr rtl="0" lvl="0">
              <a:spcBef>
                <a:spcPts val="0"/>
              </a:spcBef>
              <a:buNone/>
            </a:pPr>
            <a:r>
              <a:rPr u="sng" b="1" sz="1800" lang="en"/>
              <a:t>Influences:</a:t>
            </a:r>
          </a:p>
          <a:p>
            <a:pPr rtl="0" lvl="0" indent="-342900" marL="457200">
              <a:spcBef>
                <a:spcPts val="0"/>
              </a:spcBef>
              <a:buClr>
                <a:schemeClr val="dk2"/>
              </a:buClr>
              <a:buSzPct val="100000"/>
              <a:buFont typeface="Arial"/>
              <a:buChar char="●"/>
            </a:pPr>
            <a:r>
              <a:rPr sz="1800" lang="en"/>
              <a:t>gratifications</a:t>
            </a:r>
          </a:p>
          <a:p>
            <a:pPr rtl="0" lvl="0" indent="-342900" marL="457200">
              <a:spcBef>
                <a:spcPts val="0"/>
              </a:spcBef>
              <a:buClr>
                <a:schemeClr val="dk2"/>
              </a:buClr>
              <a:buSzPct val="100000"/>
              <a:buFont typeface="Arial"/>
              <a:buChar char="●"/>
            </a:pPr>
            <a:r>
              <a:rPr sz="1800" lang="en"/>
              <a:t>reinforcements</a:t>
            </a:r>
          </a:p>
          <a:p>
            <a:pPr rtl="0" lvl="0">
              <a:spcBef>
                <a:spcPts val="0"/>
              </a:spcBef>
              <a:buNone/>
            </a:pPr>
            <a:r>
              <a:t/>
            </a:r>
            <a:endParaRPr sz="1800"/>
          </a:p>
          <a:p>
            <a:pPr algn="ctr" rtl="0" lvl="0">
              <a:spcBef>
                <a:spcPts val="0"/>
              </a:spcBef>
              <a:buNone/>
            </a:pPr>
            <a:r>
              <a:rPr sz="1800" lang="en" i="1">
                <a:solidFill>
                  <a:srgbClr val="FF0000"/>
                </a:solidFill>
              </a:rPr>
              <a:t>Who am I?</a:t>
            </a:r>
          </a:p>
          <a:p>
            <a:pPr algn="ctr" lvl="0">
              <a:spcBef>
                <a:spcPts val="0"/>
              </a:spcBef>
              <a:buNone/>
            </a:pPr>
            <a:r>
              <a:t/>
            </a:r>
            <a:endParaRPr sz="1800" i="1">
              <a:solidFill>
                <a:srgbClr val="FF0000"/>
              </a:solidFill>
            </a:endParaRPr>
          </a:p>
        </p:txBody>
      </p:sp>
      <p:pic>
        <p:nvPicPr>
          <p:cNvPr id="37" name="Shape 37"/>
          <p:cNvPicPr preferRelativeResize="0"/>
          <p:nvPr/>
        </p:nvPicPr>
        <p:blipFill>
          <a:blip r:embed="rId3"/>
          <a:stretch>
            <a:fillRect/>
          </a:stretch>
        </p:blipFill>
        <p:spPr>
          <a:xfrm>
            <a:off y="3263450" x="5592275"/>
            <a:ext cy="1714500" cx="2159000"/>
          </a:xfrm>
          <a:prstGeom prst="rect">
            <a:avLst/>
          </a:prstGeom>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y="0" x="0"/>
          <a:ext cy="0" cx="0"/>
          <a:chOff y="0" x="0"/>
          <a:chExt cy="0" cx="0"/>
        </a:xfrm>
      </p:grpSpPr>
      <p:sp>
        <p:nvSpPr>
          <p:cNvPr id="168" name="Shape 168"/>
          <p:cNvSpPr txBox="1"/>
          <p:nvPr>
            <p:ph type="title"/>
          </p:nvPr>
        </p:nvSpPr>
        <p:spPr>
          <a:xfrm>
            <a:off y="241577" x="457200"/>
            <a:ext cy="1141499" cx="8229600"/>
          </a:xfrm>
          <a:prstGeom prst="rect">
            <a:avLst/>
          </a:prstGeom>
        </p:spPr>
        <p:txBody>
          <a:bodyPr bIns="91425" rIns="91425" lIns="91425" tIns="91425" anchor="b" anchorCtr="0">
            <a:noAutofit/>
          </a:bodyPr>
          <a:lstStyle/>
          <a:p>
            <a:pPr rtl="0" lvl="0">
              <a:spcBef>
                <a:spcPts val="0"/>
              </a:spcBef>
              <a:buNone/>
            </a:pPr>
            <a:r>
              <a:rPr sz="3000" lang="en"/>
              <a:t>Beyond Categories</a:t>
            </a:r>
          </a:p>
          <a:p>
            <a:pPr>
              <a:spcBef>
                <a:spcPts val="0"/>
              </a:spcBef>
              <a:buNone/>
            </a:pPr>
            <a:r>
              <a:rPr sz="3000" lang="en"/>
              <a:t>The Complex Identities of Adolescents</a:t>
            </a:r>
          </a:p>
        </p:txBody>
      </p:sp>
      <p:sp>
        <p:nvSpPr>
          <p:cNvPr id="169" name="Shape 169"/>
          <p:cNvSpPr txBox="1"/>
          <p:nvPr>
            <p:ph idx="1" type="body"/>
          </p:nvPr>
        </p:nvSpPr>
        <p:spPr>
          <a:xfrm>
            <a:off y="1460500" x="457200"/>
            <a:ext cy="1141499" cx="8229600"/>
          </a:xfrm>
          <a:prstGeom prst="rect">
            <a:avLst/>
          </a:prstGeom>
          <a:solidFill>
            <a:srgbClr val="93C47D"/>
          </a:solidFill>
        </p:spPr>
        <p:txBody>
          <a:bodyPr bIns="91425" rIns="91425" lIns="91425" tIns="91425" anchor="t" anchorCtr="0">
            <a:noAutofit/>
          </a:bodyPr>
          <a:lstStyle/>
          <a:p>
            <a:pPr rtl="0" lvl="0">
              <a:spcBef>
                <a:spcPts val="0"/>
              </a:spcBef>
              <a:buNone/>
            </a:pPr>
            <a:r>
              <a:rPr lang="en" i="1">
                <a:solidFill>
                  <a:schemeClr val="dk1"/>
                </a:solidFill>
              </a:rPr>
              <a:t>Cultural Chameleons:</a:t>
            </a:r>
            <a:r>
              <a:rPr lang="en" i="1"/>
              <a:t> </a:t>
            </a:r>
            <a:r>
              <a:rPr lang="en" i="1">
                <a:solidFill>
                  <a:schemeClr val="dk1"/>
                </a:solidFill>
              </a:rPr>
              <a:t>“Those who manage their lives through the combination, merging, or shifting of different cultural strategies.”</a:t>
            </a:r>
            <a:r>
              <a:rPr lang="en" i="1"/>
              <a:t> (p.147).</a:t>
            </a:r>
          </a:p>
          <a:p>
            <a:pPr rtl="0" lvl="0">
              <a:spcBef>
                <a:spcPts val="0"/>
              </a:spcBef>
              <a:buNone/>
            </a:pPr>
            <a:r>
              <a:t/>
            </a:r>
            <a:endParaRPr/>
          </a:p>
          <a:p>
            <a:pPr rtl="0" lvl="0">
              <a:spcBef>
                <a:spcPts val="0"/>
              </a:spcBef>
              <a:buNone/>
            </a:pPr>
            <a:r>
              <a:rPr sz="1800" lang="en"/>
              <a:t>“Given the pressures to assimilate to both peer culture and, in some cases, a new national culture and society, it should come as no surprise that students develop unpredictable identifications.” (p.147).</a:t>
            </a:r>
          </a:p>
          <a:p>
            <a:pPr rtl="0" lvl="0">
              <a:spcBef>
                <a:spcPts val="0"/>
              </a:spcBef>
              <a:buNone/>
            </a:pPr>
            <a:r>
              <a:t/>
            </a:r>
            <a:endParaRPr sz="1800"/>
          </a:p>
          <a:p>
            <a:pPr rtl="0" lvl="0">
              <a:spcBef>
                <a:spcPts val="0"/>
              </a:spcBef>
              <a:buNone/>
            </a:pPr>
            <a:r>
              <a:rPr sz="1800" lang="en"/>
              <a:t>“Adapting to a new culture often means that young people need “to abandon the fullness of their human identities as part of the process of becoming and being American.” (p.147)</a:t>
            </a:r>
          </a:p>
          <a:p>
            <a:pPr rtl="0" lvl="0">
              <a:spcBef>
                <a:spcPts val="0"/>
              </a:spcBef>
              <a:buNone/>
            </a:pPr>
            <a:r>
              <a:t/>
            </a:r>
            <a:endParaRPr/>
          </a:p>
          <a:p>
            <a:pPr>
              <a:spcBef>
                <a:spcPts val="0"/>
              </a:spcBef>
              <a:buNone/>
            </a:pPr>
            <a:r>
              <a:t/>
            </a:r>
            <a:endParaRPr i="1"/>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sp>
        <p:nvSpPr>
          <p:cNvPr id="174" name="Shape 174"/>
          <p:cNvSpPr txBox="1"/>
          <p:nvPr>
            <p:ph type="title"/>
          </p:nvPr>
        </p:nvSpPr>
        <p:spPr>
          <a:xfrm>
            <a:off y="205977" x="457200"/>
            <a:ext cy="1141499" cx="8229600"/>
          </a:xfrm>
          <a:prstGeom prst="rect">
            <a:avLst/>
          </a:prstGeom>
        </p:spPr>
        <p:txBody>
          <a:bodyPr bIns="91425" rIns="91425" lIns="91425" tIns="91425" anchor="b" anchorCtr="0">
            <a:noAutofit/>
          </a:bodyPr>
          <a:lstStyle/>
          <a:p>
            <a:pPr rtl="0" lvl="0">
              <a:spcBef>
                <a:spcPts val="0"/>
              </a:spcBef>
              <a:buNone/>
            </a:pPr>
            <a:r>
              <a:rPr sz="3000" lang="en"/>
              <a:t>Beyond Categories</a:t>
            </a:r>
          </a:p>
          <a:p>
            <a:pPr>
              <a:spcBef>
                <a:spcPts val="0"/>
              </a:spcBef>
              <a:buNone/>
            </a:pPr>
            <a:r>
              <a:rPr sz="3000" lang="en"/>
              <a:t>The Complex Identities of Adolescents</a:t>
            </a:r>
          </a:p>
        </p:txBody>
      </p:sp>
      <p:sp>
        <p:nvSpPr>
          <p:cNvPr id="175" name="Shape 175"/>
          <p:cNvSpPr txBox="1"/>
          <p:nvPr>
            <p:ph idx="1" type="body"/>
          </p:nvPr>
        </p:nvSpPr>
        <p:spPr>
          <a:xfrm>
            <a:off y="1460499" x="457200"/>
            <a:ext cy="520500" cx="8229600"/>
          </a:xfrm>
          <a:prstGeom prst="rect">
            <a:avLst/>
          </a:prstGeom>
          <a:solidFill>
            <a:srgbClr val="EAD1DC"/>
          </a:solidFill>
        </p:spPr>
        <p:txBody>
          <a:bodyPr bIns="91425" rIns="91425" lIns="91425" tIns="91425" anchor="t" anchorCtr="0">
            <a:noAutofit/>
          </a:bodyPr>
          <a:lstStyle/>
          <a:p>
            <a:pPr rtl="0" lvl="0">
              <a:spcBef>
                <a:spcPts val="0"/>
              </a:spcBef>
              <a:buNone/>
            </a:pPr>
            <a:r>
              <a:rPr lang="en"/>
              <a:t>What can educators do?</a:t>
            </a:r>
          </a:p>
          <a:p>
            <a:pPr rtl="0" lvl="0">
              <a:spcBef>
                <a:spcPts val="0"/>
              </a:spcBef>
              <a:buNone/>
            </a:pPr>
            <a:r>
              <a:t/>
            </a:r>
            <a:endParaRPr/>
          </a:p>
          <a:p>
            <a:pPr rtl="0" lvl="0" indent="-317500" marL="457200">
              <a:spcBef>
                <a:spcPts val="0"/>
              </a:spcBef>
              <a:buClr>
                <a:schemeClr val="dk2"/>
              </a:buClr>
              <a:buSzPct val="100000"/>
              <a:buFont typeface="Arial"/>
              <a:buChar char="●"/>
            </a:pPr>
            <a:r>
              <a:rPr sz="1400" lang="en"/>
              <a:t>Provide a safe space for free exploration of adolescent identities in schools</a:t>
            </a:r>
          </a:p>
          <a:p>
            <a:pPr rtl="0" lvl="0" indent="-317500" marL="457200">
              <a:spcBef>
                <a:spcPts val="0"/>
              </a:spcBef>
              <a:buClr>
                <a:schemeClr val="dk2"/>
              </a:buClr>
              <a:buSzPct val="100000"/>
              <a:buFont typeface="Arial"/>
              <a:buChar char="●"/>
            </a:pPr>
            <a:r>
              <a:rPr sz="1400" lang="en"/>
              <a:t>Opportunities for peer association </a:t>
            </a:r>
          </a:p>
          <a:p>
            <a:pPr rtl="0" lvl="0" indent="-317500" marL="457200">
              <a:spcBef>
                <a:spcPts val="0"/>
              </a:spcBef>
              <a:buClr>
                <a:schemeClr val="dk2"/>
              </a:buClr>
              <a:buSzPct val="100000"/>
              <a:buFont typeface="Arial"/>
              <a:buChar char="●"/>
            </a:pPr>
            <a:r>
              <a:rPr sz="1400" lang="en"/>
              <a:t>Respectful school climates</a:t>
            </a:r>
          </a:p>
          <a:p>
            <a:pPr rtl="0" lvl="0" indent="-317500" marL="457200">
              <a:spcBef>
                <a:spcPts val="0"/>
              </a:spcBef>
              <a:buClr>
                <a:schemeClr val="dk2"/>
              </a:buClr>
              <a:buSzPct val="100000"/>
              <a:buFont typeface="Arial"/>
              <a:buChar char="●"/>
            </a:pPr>
            <a:r>
              <a:rPr sz="1400" lang="en"/>
              <a:t>Discuss and reflect in preservice education and inservice professional development issues of identity and diversity</a:t>
            </a:r>
          </a:p>
          <a:p>
            <a:pPr rtl="0" lvl="0" indent="-317500" marL="457200">
              <a:spcBef>
                <a:spcPts val="0"/>
              </a:spcBef>
              <a:buClr>
                <a:schemeClr val="dk2"/>
              </a:buClr>
              <a:buSzPct val="100000"/>
              <a:buFont typeface="Arial"/>
              <a:buChar char="●"/>
            </a:pPr>
            <a:r>
              <a:rPr sz="1400" lang="en"/>
              <a:t>Use diverse curricula to reflect realities of nontraditional families</a:t>
            </a:r>
          </a:p>
          <a:p>
            <a:pPr rtl="0" lvl="0" indent="-317500" marL="457200">
              <a:spcBef>
                <a:spcPts val="0"/>
              </a:spcBef>
              <a:buClr>
                <a:schemeClr val="dk2"/>
              </a:buClr>
              <a:buSzPct val="100000"/>
              <a:buFont typeface="Arial"/>
              <a:buChar char="●"/>
            </a:pPr>
            <a:r>
              <a:rPr sz="1400" lang="en"/>
              <a:t>Reflect on own ideas about race, ethnicity, sexual orientation, and other differences</a:t>
            </a:r>
          </a:p>
          <a:p>
            <a:pPr rtl="0" lvl="0">
              <a:spcBef>
                <a:spcPts val="0"/>
              </a:spcBef>
              <a:buNone/>
            </a:pPr>
            <a:r>
              <a:t/>
            </a:r>
            <a:endParaRPr sz="1400"/>
          </a:p>
          <a:p>
            <a:pPr rtl="0" lvl="0">
              <a:spcBef>
                <a:spcPts val="0"/>
              </a:spcBef>
              <a:buNone/>
            </a:pPr>
            <a:r>
              <a:rPr sz="1800" lang="en">
                <a:solidFill>
                  <a:schemeClr val="dk1"/>
                </a:solidFill>
              </a:rPr>
              <a:t>“It is imperative that all educators understand how race, gender, and other differences matter in school.” (p. 159)</a:t>
            </a:r>
          </a:p>
          <a:p>
            <a:pPr rtl="0" lvl="0">
              <a:spcBef>
                <a:spcPts val="0"/>
              </a:spcBef>
              <a:buNone/>
            </a:pPr>
            <a:r>
              <a:t/>
            </a:r>
            <a:endParaRPr/>
          </a:p>
          <a:p>
            <a:pPr rtl="0" lvl="0">
              <a:spcBef>
                <a:spcPts val="0"/>
              </a:spcBef>
              <a:buNone/>
            </a:pPr>
            <a:r>
              <a:t/>
            </a:r>
            <a:endParaRPr/>
          </a:p>
          <a:p>
            <a:pPr lvl="0">
              <a:spcBef>
                <a:spcPts val="0"/>
              </a:spcBef>
              <a:buNone/>
            </a:pPr>
            <a:r>
              <a:t/>
            </a:r>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y="0" x="0"/>
          <a:ext cy="0" cx="0"/>
          <a:chOff y="0" x="0"/>
          <a:chExt cy="0" cx="0"/>
        </a:xfrm>
      </p:grpSpPr>
      <p:sp>
        <p:nvSpPr>
          <p:cNvPr id="180" name="Shape 180"/>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Beyond Categories</a:t>
            </a:r>
          </a:p>
        </p:txBody>
      </p:sp>
      <p:sp>
        <p:nvSpPr>
          <p:cNvPr id="181" name="Shape 181"/>
          <p:cNvSpPr txBox="1"/>
          <p:nvPr>
            <p:ph idx="1" type="body"/>
          </p:nvPr>
        </p:nvSpPr>
        <p:spPr>
          <a:xfrm>
            <a:off y="1460499" x="457200"/>
            <a:ext cy="1188300" cx="8229600"/>
          </a:xfrm>
          <a:prstGeom prst="rect">
            <a:avLst/>
          </a:prstGeom>
          <a:solidFill>
            <a:srgbClr val="93C47D"/>
          </a:solidFill>
        </p:spPr>
        <p:txBody>
          <a:bodyPr bIns="91425" rIns="91425" lIns="91425" tIns="91425" anchor="t" anchorCtr="0">
            <a:noAutofit/>
          </a:bodyPr>
          <a:lstStyle/>
          <a:p>
            <a:pPr rtl="0" lvl="0">
              <a:spcBef>
                <a:spcPts val="0"/>
              </a:spcBef>
              <a:buNone/>
            </a:pPr>
            <a:r>
              <a:rPr lang="en"/>
              <a:t>“When we think of culture and social identity in more fluid terms...we can find a foundation for educational practice that is transformative.” (Frederick Erickson, p.160)</a:t>
            </a:r>
          </a:p>
          <a:p>
            <a:pPr rtl="0" lvl="0">
              <a:spcBef>
                <a:spcPts val="0"/>
              </a:spcBef>
              <a:buNone/>
            </a:pPr>
            <a:r>
              <a:t/>
            </a:r>
            <a:endParaRPr/>
          </a:p>
          <a:p>
            <a:pPr>
              <a:spcBef>
                <a:spcPts val="0"/>
              </a:spcBef>
              <a:buNone/>
            </a:pPr>
            <a:r>
              <a:t/>
            </a:r>
            <a:endParaRPr sz="1800"/>
          </a:p>
        </p:txBody>
      </p:sp>
      <p:sp>
        <p:nvSpPr>
          <p:cNvPr id="182" name="Shape 182"/>
          <p:cNvSpPr txBox="1"/>
          <p:nvPr/>
        </p:nvSpPr>
        <p:spPr>
          <a:xfrm>
            <a:off y="2880325" x="457200"/>
            <a:ext cy="2099999" cx="1956900"/>
          </a:xfrm>
          <a:prstGeom prst="rect">
            <a:avLst/>
          </a:prstGeom>
          <a:solidFill>
            <a:srgbClr val="93C47D"/>
          </a:solidFill>
        </p:spPr>
        <p:txBody>
          <a:bodyPr bIns="91425" rIns="91425" lIns="91425" tIns="91425" anchor="t" anchorCtr="0">
            <a:noAutofit/>
          </a:bodyPr>
          <a:lstStyle/>
          <a:p>
            <a:pPr>
              <a:lnSpc>
                <a:spcPct val="115000"/>
              </a:lnSpc>
              <a:spcBef>
                <a:spcPts val="0"/>
              </a:spcBef>
              <a:buNone/>
            </a:pPr>
            <a:r>
              <a:rPr b="1" lang="en"/>
              <a:t>Envision multicultural school communities as “cultures of commitment” united by a common purpose.</a:t>
            </a:r>
          </a:p>
        </p:txBody>
      </p:sp>
      <p:sp>
        <p:nvSpPr>
          <p:cNvPr id="183" name="Shape 183"/>
          <p:cNvSpPr txBox="1"/>
          <p:nvPr/>
        </p:nvSpPr>
        <p:spPr>
          <a:xfrm>
            <a:off y="2933725" x="2960450"/>
            <a:ext cy="1485600" cx="5726400"/>
          </a:xfrm>
          <a:prstGeom prst="rect">
            <a:avLst/>
          </a:prstGeom>
          <a:solidFill>
            <a:srgbClr val="93C47D"/>
          </a:solidFill>
        </p:spPr>
        <p:txBody>
          <a:bodyPr bIns="91425" rIns="91425" lIns="91425" tIns="91425" anchor="t" anchorCtr="0">
            <a:noAutofit/>
          </a:bodyPr>
          <a:lstStyle/>
          <a:p>
            <a:pPr rtl="0" lvl="0" indent="-317500" marL="457200">
              <a:spcBef>
                <a:spcPts val="0"/>
              </a:spcBef>
              <a:buClr>
                <a:srgbClr val="000000"/>
              </a:buClr>
              <a:buSzPct val="100000"/>
              <a:buFont typeface="Arial"/>
              <a:buChar char="●"/>
            </a:pPr>
            <a:r>
              <a:rPr b="1" lang="en"/>
              <a:t>Listen to Students</a:t>
            </a:r>
          </a:p>
          <a:p>
            <a:pPr rtl="0" lvl="0" indent="-317500" marL="457200">
              <a:spcBef>
                <a:spcPts val="0"/>
              </a:spcBef>
              <a:buClr>
                <a:srgbClr val="000000"/>
              </a:buClr>
              <a:buSzPct val="100000"/>
              <a:buFont typeface="Arial"/>
              <a:buChar char="●"/>
            </a:pPr>
            <a:r>
              <a:rPr b="1" lang="en"/>
              <a:t>Make no excuses, but ask a lot of questions</a:t>
            </a:r>
          </a:p>
          <a:p>
            <a:pPr rtl="0" lvl="0" indent="-317500" marL="457200">
              <a:spcBef>
                <a:spcPts val="0"/>
              </a:spcBef>
              <a:buClr>
                <a:srgbClr val="000000"/>
              </a:buClr>
              <a:buSzPct val="100000"/>
              <a:buFont typeface="Arial"/>
              <a:buChar char="●"/>
            </a:pPr>
            <a:r>
              <a:rPr b="1" lang="en"/>
              <a:t>Be willing to take risks</a:t>
            </a:r>
          </a:p>
          <a:p>
            <a:pPr rtl="0" lvl="0" indent="-317500" marL="457200">
              <a:spcBef>
                <a:spcPts val="0"/>
              </a:spcBef>
              <a:buClr>
                <a:srgbClr val="000000"/>
              </a:buClr>
              <a:buSzPct val="100000"/>
              <a:buFont typeface="Arial"/>
              <a:buChar char="●"/>
            </a:pPr>
            <a:r>
              <a:rPr b="1" lang="en"/>
              <a:t>Rethink the curriculum</a:t>
            </a:r>
          </a:p>
          <a:p>
            <a:pPr rtl="0" lvl="0" indent="-317500" marL="457200">
              <a:spcBef>
                <a:spcPts val="0"/>
              </a:spcBef>
              <a:buClr>
                <a:srgbClr val="000000"/>
              </a:buClr>
              <a:buSzPct val="100000"/>
              <a:buFont typeface="Arial"/>
              <a:buChar char="●"/>
            </a:pPr>
            <a:r>
              <a:rPr b="1" lang="en"/>
              <a:t>Challenge yourself and your assumptions</a:t>
            </a:r>
          </a:p>
          <a:p>
            <a:pPr rtl="0" lvl="0" indent="-317500" marL="457200">
              <a:spcBef>
                <a:spcPts val="0"/>
              </a:spcBef>
              <a:buClr>
                <a:srgbClr val="000000"/>
              </a:buClr>
              <a:buSzPct val="100000"/>
              <a:buFont typeface="Arial"/>
              <a:buChar char="●"/>
            </a:pPr>
            <a:r>
              <a:rPr b="1" lang="en"/>
              <a:t>Offer diverse opportunities for students to succeed</a:t>
            </a:r>
          </a:p>
          <a:p>
            <a:pPr rtl="0" lvl="0">
              <a:spcBef>
                <a:spcPts val="0"/>
              </a:spcBef>
              <a:buNone/>
            </a:pPr>
            <a:r>
              <a:t/>
            </a:r>
            <a:endParaRPr/>
          </a:p>
          <a:p>
            <a:pPr rtl="0" lvl="0">
              <a:spcBef>
                <a:spcPts val="0"/>
              </a:spcBef>
              <a:buNone/>
            </a:pPr>
            <a:r>
              <a:t/>
            </a:r>
            <a:endParaRPr/>
          </a:p>
          <a:p>
            <a:pPr lvl="0" indent="457200" marL="457200">
              <a:spcBef>
                <a:spcPts val="0"/>
              </a:spcBef>
              <a:buNone/>
            </a:pPr>
            <a:r>
              <a:rPr b="1" sz="1800" lang="en">
                <a:solidFill>
                  <a:srgbClr val="0B5394"/>
                </a:solidFill>
              </a:rPr>
              <a:t>Reflection, Understanding, Action</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ph idx="1" type="body"/>
          </p:nvPr>
        </p:nvSpPr>
        <p:spPr>
          <a:xfrm>
            <a:off y="1460500" x="350625"/>
            <a:ext cy="3479999" cx="8336100"/>
          </a:xfrm>
          <a:prstGeom prst="rect">
            <a:avLst/>
          </a:prstGeom>
        </p:spPr>
        <p:txBody>
          <a:bodyPr bIns="91425" rIns="91425" lIns="91425" tIns="91425" anchor="t" anchorCtr="0">
            <a:noAutofit/>
          </a:bodyPr>
          <a:lstStyle/>
          <a:p>
            <a:pPr rtl="0" lvl="0" indent="0" marL="0">
              <a:spcBef>
                <a:spcPts val="0"/>
              </a:spcBef>
              <a:buNone/>
            </a:pPr>
            <a:r>
              <a:rPr lang="en"/>
              <a:t>Erikson, Erik H.1968. </a:t>
            </a:r>
            <a:r>
              <a:rPr lang="en" i="1"/>
              <a:t>Identity: Youth and Crisis</a:t>
            </a:r>
            <a:r>
              <a:rPr lang="en"/>
              <a:t>.       New York: W. W. Norton.</a:t>
            </a:r>
          </a:p>
          <a:p>
            <a:pPr rtl="0" lvl="0" indent="0" marL="0">
              <a:spcBef>
                <a:spcPts val="0"/>
              </a:spcBef>
              <a:buNone/>
            </a:pPr>
            <a:r>
              <a:t/>
            </a:r>
            <a:endParaRPr sz="600"/>
          </a:p>
          <a:p>
            <a:pPr rtl="0" lvl="0" indent="0" marL="0">
              <a:spcBef>
                <a:spcPts val="0"/>
              </a:spcBef>
              <a:buNone/>
            </a:pPr>
            <a:r>
              <a:rPr lang="en"/>
              <a:t>Massachusetts Department of Education. 2001. </a:t>
            </a:r>
            <a:r>
              <a:rPr lang="en" i="1"/>
              <a:t>Massachusetts Youth Risk Behaviour Survey (MYRB)</a:t>
            </a:r>
            <a:r>
              <a:rPr lang="en"/>
              <a:t>. Retrieved from www. doe.mass.edu/hsss/yrbs/01/results.pdf.</a:t>
            </a:r>
          </a:p>
          <a:p>
            <a:pPr rtl="0" lvl="0" indent="0" marL="0">
              <a:spcBef>
                <a:spcPts val="0"/>
              </a:spcBef>
              <a:buNone/>
            </a:pPr>
            <a:r>
              <a:t/>
            </a:r>
            <a:endParaRPr sz="600"/>
          </a:p>
          <a:p>
            <a:pPr rtl="0" lvl="0" indent="0" marL="0">
              <a:spcBef>
                <a:spcPts val="0"/>
              </a:spcBef>
              <a:buNone/>
            </a:pPr>
            <a:r>
              <a:rPr lang="en"/>
              <a:t>Sadowski, Michael. 2006. </a:t>
            </a:r>
            <a:r>
              <a:rPr lang="en" i="1"/>
              <a:t>Adolescents at School: Perspectives on Youth, Identity, and Education</a:t>
            </a:r>
            <a:r>
              <a:rPr lang="en"/>
              <a:t>. Cambridge, MA: Harvard Education Press.</a:t>
            </a:r>
          </a:p>
          <a:p>
            <a:pPr rtl="0" lvl="0" indent="0" marL="457200">
              <a:spcBef>
                <a:spcPts val="0"/>
              </a:spcBef>
              <a:buNone/>
            </a:pPr>
            <a:r>
              <a:t/>
            </a:r>
            <a:endParaRPr/>
          </a:p>
          <a:p>
            <a:pPr>
              <a:spcBef>
                <a:spcPts val="0"/>
              </a:spcBef>
              <a:buNone/>
            </a:pPr>
            <a:r>
              <a:t/>
            </a:r>
            <a:endParaRPr/>
          </a:p>
        </p:txBody>
      </p:sp>
      <p:sp>
        <p:nvSpPr>
          <p:cNvPr id="189" name="Shape 189"/>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References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 name="Shape 41"/>
        <p:cNvGrpSpPr/>
        <p:nvPr/>
      </p:nvGrpSpPr>
      <p:grpSpPr>
        <a:xfrm>
          <a:off y="0" x="0"/>
          <a:ext cy="0" cx="0"/>
          <a:chOff y="0" x="0"/>
          <a:chExt cy="0" cx="0"/>
        </a:xfrm>
      </p:grpSpPr>
      <p:sp>
        <p:nvSpPr>
          <p:cNvPr id="42" name="Shape 42"/>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Crisis as Opportunity</a:t>
            </a:r>
          </a:p>
        </p:txBody>
      </p:sp>
      <p:sp>
        <p:nvSpPr>
          <p:cNvPr id="43" name="Shape 43"/>
          <p:cNvSpPr txBox="1"/>
          <p:nvPr>
            <p:ph idx="1" type="body"/>
          </p:nvPr>
        </p:nvSpPr>
        <p:spPr>
          <a:xfrm>
            <a:off y="1460499" x="457200"/>
            <a:ext cy="3465299" cx="4030200"/>
          </a:xfrm>
          <a:prstGeom prst="rect">
            <a:avLst/>
          </a:prstGeom>
        </p:spPr>
        <p:txBody>
          <a:bodyPr bIns="91425" rIns="91425" lIns="91425" tIns="91425" anchor="t" anchorCtr="0">
            <a:noAutofit/>
          </a:bodyPr>
          <a:lstStyle/>
          <a:p>
            <a:pPr rtl="0" lvl="0">
              <a:spcBef>
                <a:spcPts val="0"/>
              </a:spcBef>
              <a:buNone/>
            </a:pPr>
            <a:r>
              <a:rPr lang="en"/>
              <a:t>	     </a:t>
            </a:r>
            <a:r>
              <a:rPr b="1" sz="1800" lang="en"/>
              <a:t>Erik Erikson</a:t>
            </a:r>
          </a:p>
          <a:p>
            <a:pPr rtl="0" lvl="0">
              <a:spcBef>
                <a:spcPts val="0"/>
              </a:spcBef>
              <a:buNone/>
            </a:pPr>
            <a:r>
              <a:t/>
            </a:r>
            <a:endParaRPr sz="1800"/>
          </a:p>
          <a:p>
            <a:pPr algn="ctr" rtl="0" lvl="0">
              <a:spcBef>
                <a:spcPts val="0"/>
              </a:spcBef>
              <a:buNone/>
            </a:pPr>
            <a:r>
              <a:rPr sz="1800" lang="en"/>
              <a:t>Crossroads</a:t>
            </a:r>
          </a:p>
          <a:p>
            <a:pPr algn="ctr" rtl="0" lvl="0">
              <a:spcBef>
                <a:spcPts val="0"/>
              </a:spcBef>
              <a:buNone/>
            </a:pPr>
            <a:r>
              <a:t/>
            </a:r>
            <a:endParaRPr sz="1800"/>
          </a:p>
          <a:p>
            <a:pPr rtl="0" lvl="0">
              <a:spcBef>
                <a:spcPts val="0"/>
              </a:spcBef>
              <a:buNone/>
            </a:pPr>
            <a:r>
              <a:rPr sz="1800" lang="en" i="1"/>
              <a:t>What life courses 	You ain’t should I pursue?          gonna change     </a:t>
            </a:r>
          </a:p>
          <a:p>
            <a:pPr>
              <a:spcBef>
                <a:spcPts val="0"/>
              </a:spcBef>
              <a:buNone/>
            </a:pPr>
            <a:r>
              <a:rPr sz="1800" lang="en" i="1"/>
              <a:t>					 me!</a:t>
            </a:r>
          </a:p>
        </p:txBody>
      </p:sp>
      <p:sp>
        <p:nvSpPr>
          <p:cNvPr id="44" name="Shape 44"/>
          <p:cNvSpPr txBox="1"/>
          <p:nvPr>
            <p:ph idx="2" type="body"/>
          </p:nvPr>
        </p:nvSpPr>
        <p:spPr>
          <a:xfrm>
            <a:off y="1461908" x="4656667"/>
            <a:ext cy="3465299" cx="4030200"/>
          </a:xfrm>
          <a:prstGeom prst="rect">
            <a:avLst/>
          </a:prstGeom>
        </p:spPr>
        <p:txBody>
          <a:bodyPr bIns="91425" rIns="91425" lIns="91425" tIns="91425" anchor="t" anchorCtr="0">
            <a:noAutofit/>
          </a:bodyPr>
          <a:lstStyle/>
          <a:p>
            <a:pPr rtl="0" lvl="0">
              <a:spcBef>
                <a:spcPts val="0"/>
              </a:spcBef>
              <a:buNone/>
            </a:pPr>
            <a:r>
              <a:rPr b="1" sz="1800" lang="en"/>
              <a:t>Mac:</a:t>
            </a:r>
            <a:r>
              <a:rPr sz="1800" lang="en"/>
              <a:t>  “It’s who I am, man.  I can’t change that…. They should know that.” (p. 11)</a:t>
            </a:r>
          </a:p>
          <a:p>
            <a:pPr rtl="0" lvl="0">
              <a:spcBef>
                <a:spcPts val="0"/>
              </a:spcBef>
              <a:buNone/>
            </a:pPr>
            <a:r>
              <a:rPr b="1" sz="1800" lang="en"/>
              <a:t>Joaquin:</a:t>
            </a:r>
            <a:r>
              <a:rPr sz="1800" lang="en"/>
              <a:t> Respect = intimidating &amp; menacing others (p. 24)</a:t>
            </a:r>
          </a:p>
          <a:p>
            <a:pPr rtl="0" lvl="0">
              <a:spcBef>
                <a:spcPts val="0"/>
              </a:spcBef>
              <a:buNone/>
            </a:pPr>
            <a:r>
              <a:rPr b="1" sz="1800" lang="en"/>
              <a:t>Nelda:  </a:t>
            </a:r>
            <a:r>
              <a:rPr sz="1800" lang="en"/>
              <a:t>Dual identity → Mexican &amp; Chicana (p.73)</a:t>
            </a:r>
          </a:p>
          <a:p>
            <a:pPr>
              <a:spcBef>
                <a:spcPts val="0"/>
              </a:spcBef>
              <a:buNone/>
            </a:pPr>
            <a:r>
              <a:rPr b="1" sz="1800" lang="en"/>
              <a:t>“High-achieving” Asian-American:  </a:t>
            </a:r>
            <a:r>
              <a:rPr sz="1800" lang="en"/>
              <a:t>“...you tend to be what they expect… and you just lose your identity… just lose being yourself.” (p.81)</a:t>
            </a:r>
          </a:p>
        </p:txBody>
      </p:sp>
      <p:pic>
        <p:nvPicPr>
          <p:cNvPr id="45" name="Shape 45"/>
          <p:cNvPicPr preferRelativeResize="0"/>
          <p:nvPr/>
        </p:nvPicPr>
        <p:blipFill>
          <a:blip r:embed="rId3"/>
          <a:stretch>
            <a:fillRect/>
          </a:stretch>
        </p:blipFill>
        <p:spPr>
          <a:xfrm>
            <a:off y="1544025" x="592300"/>
            <a:ext cy="1214750" cx="792599"/>
          </a:xfrm>
          <a:prstGeom prst="rect">
            <a:avLst/>
          </a:prstGeom>
        </p:spPr>
      </p:pic>
      <p:cxnSp>
        <p:nvCxnSpPr>
          <p:cNvPr id="46" name="Shape 46"/>
          <p:cNvCxnSpPr/>
          <p:nvPr/>
        </p:nvCxnSpPr>
        <p:spPr>
          <a:xfrm>
            <a:off y="2758775" x="2495600"/>
            <a:ext cy="516000" cx="795300"/>
          </a:xfrm>
          <a:prstGeom prst="straightConnector1">
            <a:avLst/>
          </a:prstGeom>
          <a:noFill/>
          <a:ln w="19050" cap="flat">
            <a:solidFill>
              <a:schemeClr val="dk2"/>
            </a:solidFill>
            <a:prstDash val="solid"/>
            <a:round/>
            <a:headEnd w="lg" len="lg" type="none"/>
            <a:tailEnd w="lg" len="lg" type="triangle"/>
          </a:ln>
        </p:spPr>
      </p:cxnSp>
      <p:cxnSp>
        <p:nvCxnSpPr>
          <p:cNvPr id="47" name="Shape 47"/>
          <p:cNvCxnSpPr/>
          <p:nvPr/>
        </p:nvCxnSpPr>
        <p:spPr>
          <a:xfrm flipH="1">
            <a:off y="2762975" x="1793300"/>
            <a:ext cy="507600" cx="702299"/>
          </a:xfrm>
          <a:prstGeom prst="straightConnector1">
            <a:avLst/>
          </a:prstGeom>
          <a:noFill/>
          <a:ln w="19050" cap="flat">
            <a:solidFill>
              <a:schemeClr val="dk2"/>
            </a:solidFill>
            <a:prstDash val="solid"/>
            <a:round/>
            <a:headEnd w="lg" len="lg" type="none"/>
            <a:tailEnd w="lg" len="lg" type="triangle"/>
          </a:ln>
        </p:spPr>
      </p:cxn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4">
                                            <p:txEl>
                                              <p:pRg st="0" end="0"/>
                                            </p:txEl>
                                          </p:spTgt>
                                        </p:tgtEl>
                                        <p:attrNameLst>
                                          <p:attrName>style.visibility</p:attrName>
                                        </p:attrNameLst>
                                      </p:cBhvr>
                                      <p:to>
                                        <p:strVal val="visible"/>
                                      </p:to>
                                    </p:set>
                                    <p:animEffect transition="in" filter="fade">
                                      <p:cBhvr>
                                        <p:cTn dur="1000"/>
                                        <p:tgtEl>
                                          <p:spTgt spid="44">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4">
                                            <p:txEl>
                                              <p:pRg st="1" end="1"/>
                                            </p:txEl>
                                          </p:spTgt>
                                        </p:tgtEl>
                                        <p:attrNameLst>
                                          <p:attrName>style.visibility</p:attrName>
                                        </p:attrNameLst>
                                      </p:cBhvr>
                                      <p:to>
                                        <p:strVal val="visible"/>
                                      </p:to>
                                    </p:set>
                                    <p:animEffect transition="in" filter="fade">
                                      <p:cBhvr>
                                        <p:cTn dur="1000"/>
                                        <p:tgtEl>
                                          <p:spTgt spid="44">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4">
                                            <p:txEl>
                                              <p:pRg st="2" end="2"/>
                                            </p:txEl>
                                          </p:spTgt>
                                        </p:tgtEl>
                                        <p:attrNameLst>
                                          <p:attrName>style.visibility</p:attrName>
                                        </p:attrNameLst>
                                      </p:cBhvr>
                                      <p:to>
                                        <p:strVal val="visible"/>
                                      </p:to>
                                    </p:set>
                                    <p:animEffect transition="in" filter="fade">
                                      <p:cBhvr>
                                        <p:cTn dur="1000"/>
                                        <p:tgtEl>
                                          <p:spTgt spid="44">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44">
                                            <p:txEl>
                                              <p:pRg st="3" end="3"/>
                                            </p:txEl>
                                          </p:spTgt>
                                        </p:tgtEl>
                                        <p:attrNameLst>
                                          <p:attrName>style.visibility</p:attrName>
                                        </p:attrNameLst>
                                      </p:cBhvr>
                                      <p:to>
                                        <p:strVal val="visible"/>
                                      </p:to>
                                    </p:set>
                                    <p:animEffect transition="in" filter="fade">
                                      <p:cBhvr>
                                        <p:cTn dur="1000"/>
                                        <p:tgtEl>
                                          <p:spTgt spid="44">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y="0" x="0"/>
          <a:ext cy="0" cx="0"/>
          <a:chOff y="0" x="0"/>
          <a:chExt cy="0" cx="0"/>
        </a:xfrm>
      </p:grpSpPr>
      <p:sp>
        <p:nvSpPr>
          <p:cNvPr id="52" name="Shape 52"/>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The Awareness of Race</a:t>
            </a:r>
          </a:p>
        </p:txBody>
      </p:sp>
      <p:sp>
        <p:nvSpPr>
          <p:cNvPr id="53" name="Shape 53"/>
          <p:cNvSpPr txBox="1"/>
          <p:nvPr>
            <p:ph idx="1" type="body"/>
          </p:nvPr>
        </p:nvSpPr>
        <p:spPr>
          <a:xfrm>
            <a:off y="1460499" x="457200"/>
            <a:ext cy="3465299" cx="4030200"/>
          </a:xfrm>
          <a:prstGeom prst="rect">
            <a:avLst/>
          </a:prstGeom>
        </p:spPr>
        <p:txBody>
          <a:bodyPr bIns="91425" rIns="91425" lIns="91425" tIns="91425" anchor="t" anchorCtr="0">
            <a:noAutofit/>
          </a:bodyPr>
          <a:lstStyle/>
          <a:p>
            <a:pPr rtl="0" lvl="0" indent="-342900" marL="457200">
              <a:spcBef>
                <a:spcPts val="0"/>
              </a:spcBef>
              <a:buClr>
                <a:schemeClr val="dk2"/>
              </a:buClr>
              <a:buSzPct val="100000"/>
              <a:buFont typeface="Arial"/>
              <a:buChar char="●"/>
            </a:pPr>
            <a:r>
              <a:rPr sz="1800" lang="en"/>
              <a:t>Integrated settings = less awareness of physical differences (p. 25)</a:t>
            </a:r>
          </a:p>
          <a:p>
            <a:pPr rtl="0" lvl="0">
              <a:spcBef>
                <a:spcPts val="0"/>
              </a:spcBef>
              <a:buNone/>
            </a:pPr>
            <a:r>
              <a:t/>
            </a:r>
            <a:endParaRPr sz="900"/>
          </a:p>
          <a:p>
            <a:pPr rtl="0" lvl="0" indent="-342900" marL="457200">
              <a:spcBef>
                <a:spcPts val="0"/>
              </a:spcBef>
              <a:buClr>
                <a:schemeClr val="dk2"/>
              </a:buClr>
              <a:buSzPct val="100000"/>
              <a:buFont typeface="Arial"/>
              <a:buChar char="●"/>
            </a:pPr>
            <a:r>
              <a:rPr sz="1800" lang="en"/>
              <a:t>Acceptance and affirmation by others often defines one’s own awareness of their race (p. 26)</a:t>
            </a:r>
          </a:p>
          <a:p>
            <a:pPr rtl="0" lvl="0">
              <a:spcBef>
                <a:spcPts val="0"/>
              </a:spcBef>
              <a:buNone/>
            </a:pPr>
            <a:r>
              <a:t/>
            </a:r>
            <a:endParaRPr sz="900"/>
          </a:p>
          <a:p>
            <a:pPr rtl="0" lvl="0" indent="-342900" marL="457200">
              <a:spcBef>
                <a:spcPts val="0"/>
              </a:spcBef>
              <a:buClr>
                <a:schemeClr val="dk2"/>
              </a:buClr>
              <a:buSzPct val="100000"/>
              <a:buFont typeface="Arial"/>
              <a:buChar char="●"/>
            </a:pPr>
            <a:r>
              <a:rPr sz="1800" lang="en"/>
              <a:t>Fear of rejection and being known as a traitor within own racial group (p. 27)</a:t>
            </a:r>
          </a:p>
        </p:txBody>
      </p:sp>
      <p:sp>
        <p:nvSpPr>
          <p:cNvPr id="54" name="Shape 54"/>
          <p:cNvSpPr txBox="1"/>
          <p:nvPr>
            <p:ph idx="2" type="body"/>
          </p:nvPr>
        </p:nvSpPr>
        <p:spPr>
          <a:xfrm>
            <a:off y="1461908" x="4656667"/>
            <a:ext cy="3465299" cx="4030200"/>
          </a:xfrm>
          <a:prstGeom prst="rect">
            <a:avLst/>
          </a:prstGeom>
        </p:spPr>
        <p:txBody>
          <a:bodyPr bIns="91425" rIns="91425" lIns="91425" tIns="91425" anchor="t" anchorCtr="0">
            <a:noAutofit/>
          </a:bodyPr>
          <a:lstStyle/>
          <a:p>
            <a:pPr>
              <a:spcBef>
                <a:spcPts val="0"/>
              </a:spcBef>
              <a:buNone/>
            </a:pPr>
            <a:r>
              <a:rPr lang="en"/>
              <a:t>  </a:t>
            </a:r>
          </a:p>
        </p:txBody>
      </p:sp>
      <p:pic>
        <p:nvPicPr>
          <p:cNvPr id="55" name="Shape 55"/>
          <p:cNvPicPr preferRelativeResize="0"/>
          <p:nvPr/>
        </p:nvPicPr>
        <p:blipFill>
          <a:blip r:embed="rId3"/>
          <a:stretch>
            <a:fillRect/>
          </a:stretch>
        </p:blipFill>
        <p:spPr>
          <a:xfrm>
            <a:off y="1530050" x="5113650"/>
            <a:ext cy="3328999" cx="3116250"/>
          </a:xfrm>
          <a:prstGeom prst="rect">
            <a:avLst/>
          </a:prstGeom>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y="0" x="0"/>
          <a:ext cy="0" cx="0"/>
          <a:chOff y="0" x="0"/>
          <a:chExt cy="0" cx="0"/>
        </a:xfrm>
      </p:grpSpPr>
      <p:sp>
        <p:nvSpPr>
          <p:cNvPr id="60" name="Shape 60"/>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Stereotypes</a:t>
            </a:r>
          </a:p>
        </p:txBody>
      </p:sp>
      <p:sp>
        <p:nvSpPr>
          <p:cNvPr id="61" name="Shape 61"/>
          <p:cNvSpPr txBox="1"/>
          <p:nvPr>
            <p:ph idx="1" type="body"/>
          </p:nvPr>
        </p:nvSpPr>
        <p:spPr>
          <a:xfrm>
            <a:off y="1460499" x="457200"/>
            <a:ext cy="3465299" cx="4030200"/>
          </a:xfrm>
          <a:prstGeom prst="rect">
            <a:avLst/>
          </a:prstGeom>
        </p:spPr>
        <p:txBody>
          <a:bodyPr bIns="91425" rIns="91425" lIns="91425" tIns="91425" anchor="t" anchorCtr="0">
            <a:noAutofit/>
          </a:bodyPr>
          <a:lstStyle/>
          <a:p>
            <a:pPr rtl="0" lvl="0">
              <a:spcBef>
                <a:spcPts val="0"/>
              </a:spcBef>
              <a:buNone/>
            </a:pPr>
            <a:r>
              <a:rPr u="sng" b="1" sz="1800" lang="en"/>
              <a:t>Academically:</a:t>
            </a:r>
          </a:p>
          <a:p>
            <a:pPr rtl="0" lvl="0" indent="-342900" marL="457200">
              <a:spcBef>
                <a:spcPts val="0"/>
              </a:spcBef>
              <a:buClr>
                <a:schemeClr val="dk2"/>
              </a:buClr>
              <a:buSzPct val="100000"/>
              <a:buFont typeface="Arial"/>
              <a:buChar char="●"/>
            </a:pPr>
            <a:r>
              <a:rPr sz="1800" lang="en"/>
              <a:t>White students &gt; black students (p.29)</a:t>
            </a:r>
          </a:p>
          <a:p>
            <a:pPr rtl="0" lvl="0">
              <a:spcBef>
                <a:spcPts val="0"/>
              </a:spcBef>
              <a:buNone/>
            </a:pPr>
            <a:r>
              <a:t/>
            </a:r>
            <a:endParaRPr sz="1800"/>
          </a:p>
          <a:p>
            <a:pPr rtl="0" lvl="0" indent="-342900" marL="457200">
              <a:spcBef>
                <a:spcPts val="0"/>
              </a:spcBef>
              <a:buClr>
                <a:schemeClr val="dk2"/>
              </a:buClr>
              <a:buSzPct val="100000"/>
              <a:buFont typeface="Arial"/>
              <a:buChar char="●"/>
            </a:pPr>
            <a:r>
              <a:rPr sz="1800" lang="en"/>
              <a:t>Asian students &gt; latino students (p. 29)</a:t>
            </a:r>
          </a:p>
          <a:p>
            <a:pPr rtl="0" lvl="0">
              <a:spcBef>
                <a:spcPts val="0"/>
              </a:spcBef>
              <a:buNone/>
            </a:pPr>
            <a:r>
              <a:t/>
            </a:r>
            <a:endParaRPr sz="1800"/>
          </a:p>
          <a:p>
            <a:pPr rtl="0" lvl="0" indent="-342900" marL="457200">
              <a:spcBef>
                <a:spcPts val="0"/>
              </a:spcBef>
              <a:buClr>
                <a:schemeClr val="dk2"/>
              </a:buClr>
              <a:buSzPct val="100000"/>
              <a:buFont typeface="Arial"/>
              <a:buChar char="●"/>
            </a:pPr>
            <a:r>
              <a:rPr sz="1800" lang="en"/>
              <a:t>Students in “slow” classes are not smart (p. 30)</a:t>
            </a:r>
          </a:p>
          <a:p>
            <a:pPr algn="ctr" rtl="0" lvl="0">
              <a:spcBef>
                <a:spcPts val="0"/>
              </a:spcBef>
              <a:buNone/>
            </a:pPr>
            <a:r>
              <a:t/>
            </a:r>
            <a:endParaRPr sz="1800" i="1">
              <a:solidFill>
                <a:srgbClr val="FF0000"/>
              </a:solidFill>
            </a:endParaRPr>
          </a:p>
          <a:p>
            <a:pPr rtl="0" lvl="0">
              <a:spcBef>
                <a:spcPts val="0"/>
              </a:spcBef>
              <a:buNone/>
            </a:pPr>
            <a:r>
              <a:t/>
            </a:r>
            <a:endParaRPr sz="1800"/>
          </a:p>
          <a:p>
            <a:pPr rtl="0" lvl="0">
              <a:spcBef>
                <a:spcPts val="0"/>
              </a:spcBef>
              <a:buNone/>
            </a:pPr>
            <a:r>
              <a:t/>
            </a:r>
            <a:endParaRPr sz="1800"/>
          </a:p>
          <a:p>
            <a:pPr rtl="0" lvl="0">
              <a:spcBef>
                <a:spcPts val="0"/>
              </a:spcBef>
              <a:buNone/>
            </a:pPr>
            <a:r>
              <a:t/>
            </a:r>
            <a:endParaRPr sz="1100"/>
          </a:p>
          <a:p>
            <a:pPr rtl="0" lvl="0">
              <a:spcBef>
                <a:spcPts val="0"/>
              </a:spcBef>
              <a:buNone/>
            </a:pPr>
            <a:r>
              <a:t/>
            </a:r>
            <a:endParaRPr u="sng" b="1" sz="1800"/>
          </a:p>
          <a:p>
            <a:pPr lvl="0">
              <a:spcBef>
                <a:spcPts val="0"/>
              </a:spcBef>
              <a:buNone/>
            </a:pPr>
            <a:r>
              <a:t/>
            </a:r>
            <a:endParaRPr sz="1800"/>
          </a:p>
        </p:txBody>
      </p:sp>
      <p:pic>
        <p:nvPicPr>
          <p:cNvPr id="62" name="Shape 62"/>
          <p:cNvPicPr preferRelativeResize="0"/>
          <p:nvPr/>
        </p:nvPicPr>
        <p:blipFill>
          <a:blip r:embed="rId3"/>
          <a:stretch>
            <a:fillRect/>
          </a:stretch>
        </p:blipFill>
        <p:spPr>
          <a:xfrm>
            <a:off y="1734187" x="4602200"/>
            <a:ext cy="2917925" cx="3432850"/>
          </a:xfrm>
          <a:prstGeom prst="rect">
            <a:avLst/>
          </a:prstGeom>
        </p:spPr>
      </p:pic>
      <p:sp>
        <p:nvSpPr>
          <p:cNvPr id="63" name="Shape 63"/>
          <p:cNvSpPr txBox="1"/>
          <p:nvPr>
            <p:ph idx="2" type="body"/>
          </p:nvPr>
        </p:nvSpPr>
        <p:spPr>
          <a:xfrm>
            <a:off y="1461908" x="4656667"/>
            <a:ext cy="3465299" cx="4030200"/>
          </a:xfrm>
          <a:prstGeom prst="rect">
            <a:avLst/>
          </a:prstGeom>
        </p:spPr>
        <p:txBody>
          <a:bodyPr bIns="91425" rIns="91425" lIns="91425" tIns="91425" anchor="t" anchorCtr="0">
            <a:noAutofit/>
          </a:bodyPr>
          <a:lstStyle/>
          <a:p>
            <a:pPr>
              <a:spcBef>
                <a:spcPts val="0"/>
              </a:spcBef>
              <a:buNone/>
            </a:pPr>
            <a:r>
              <a:rPr lang="en"/>
              <a:t>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y="0" x="0"/>
          <a:ext cy="0" cx="0"/>
          <a:chOff y="0" x="0"/>
          <a:chExt cy="0" cx="0"/>
        </a:xfrm>
      </p:grpSpPr>
      <p:sp>
        <p:nvSpPr>
          <p:cNvPr id="68" name="Shape 68"/>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Creating Possibility</a:t>
            </a:r>
          </a:p>
        </p:txBody>
      </p:sp>
      <p:sp>
        <p:nvSpPr>
          <p:cNvPr id="69" name="Shape 69"/>
          <p:cNvSpPr txBox="1"/>
          <p:nvPr>
            <p:ph idx="1" type="body"/>
          </p:nvPr>
        </p:nvSpPr>
        <p:spPr>
          <a:xfrm>
            <a:off y="1460499" x="457200"/>
            <a:ext cy="1700099" cx="8229600"/>
          </a:xfrm>
          <a:prstGeom prst="rect">
            <a:avLst/>
          </a:prstGeom>
        </p:spPr>
        <p:txBody>
          <a:bodyPr bIns="91425" rIns="91425" lIns="91425" tIns="91425" anchor="t" anchorCtr="0">
            <a:noAutofit/>
          </a:bodyPr>
          <a:lstStyle/>
          <a:p>
            <a:pPr rtl="0" lvl="0">
              <a:spcBef>
                <a:spcPts val="0"/>
              </a:spcBef>
              <a:buNone/>
            </a:pPr>
            <a:r>
              <a:rPr u="sng" b="1" sz="1800" lang="en" i="1">
                <a:solidFill>
                  <a:srgbClr val="000000"/>
                </a:solidFill>
              </a:rPr>
              <a:t>Deficient</a:t>
            </a:r>
            <a:r>
              <a:rPr u="sng" b="1" sz="1800" lang="en">
                <a:solidFill>
                  <a:srgbClr val="000000"/>
                </a:solidFill>
              </a:rPr>
              <a:t> </a:t>
            </a:r>
            <a:r>
              <a:rPr u="sng" sz="1800" lang="en">
                <a:solidFill>
                  <a:srgbClr val="000000"/>
                </a:solidFill>
              </a:rPr>
              <a:t>and</a:t>
            </a:r>
            <a:r>
              <a:rPr u="sng" b="1" sz="1800" lang="en">
                <a:solidFill>
                  <a:srgbClr val="000000"/>
                </a:solidFill>
              </a:rPr>
              <a:t> in need of treatment vs. </a:t>
            </a:r>
            <a:r>
              <a:rPr u="sng" b="1" sz="1800" lang="en" i="1">
                <a:solidFill>
                  <a:srgbClr val="000000"/>
                </a:solidFill>
              </a:rPr>
              <a:t>sufficient</a:t>
            </a:r>
            <a:r>
              <a:rPr u="sng" b="1" sz="1800" lang="en">
                <a:solidFill>
                  <a:srgbClr val="000000"/>
                </a:solidFill>
              </a:rPr>
              <a:t> with engaging opportunities</a:t>
            </a:r>
          </a:p>
          <a:p>
            <a:pPr rtl="0" lvl="0" indent="-342900" marL="457200">
              <a:spcBef>
                <a:spcPts val="0"/>
              </a:spcBef>
              <a:buClr>
                <a:srgbClr val="000000"/>
              </a:buClr>
              <a:buSzPct val="100000"/>
              <a:buFont typeface="Arial"/>
              <a:buChar char="●"/>
            </a:pPr>
            <a:r>
              <a:rPr sz="1800" lang="en">
                <a:solidFill>
                  <a:srgbClr val="000000"/>
                </a:solidFill>
              </a:rPr>
              <a:t>Mentoring programs (p.16)</a:t>
            </a:r>
          </a:p>
          <a:p>
            <a:pPr rtl="0" lvl="0" indent="-342900" marL="457200">
              <a:spcBef>
                <a:spcPts val="0"/>
              </a:spcBef>
              <a:buClr>
                <a:srgbClr val="000000"/>
              </a:buClr>
              <a:buSzPct val="100000"/>
              <a:buFont typeface="Arial"/>
              <a:buChar char="●"/>
            </a:pPr>
            <a:r>
              <a:rPr sz="1800" lang="en">
                <a:solidFill>
                  <a:srgbClr val="000000"/>
                </a:solidFill>
              </a:rPr>
              <a:t>Sports &amp; other extra-curricular activities (p.16, 61)</a:t>
            </a:r>
          </a:p>
          <a:p>
            <a:pPr rtl="0" lvl="0" indent="-342900" marL="457200">
              <a:spcBef>
                <a:spcPts val="0"/>
              </a:spcBef>
              <a:buClr>
                <a:srgbClr val="000000"/>
              </a:buClr>
              <a:buSzPct val="100000"/>
              <a:buFont typeface="Arial"/>
              <a:buChar char="●"/>
            </a:pPr>
            <a:r>
              <a:rPr sz="1800" lang="en">
                <a:solidFill>
                  <a:srgbClr val="000000"/>
                </a:solidFill>
              </a:rPr>
              <a:t>Reciprocal transformation (p.19)</a:t>
            </a:r>
          </a:p>
          <a:p>
            <a:pPr rtl="0" lvl="0">
              <a:spcBef>
                <a:spcPts val="0"/>
              </a:spcBef>
              <a:buNone/>
            </a:pPr>
            <a:r>
              <a:rPr sz="1800" lang="en">
                <a:solidFill>
                  <a:srgbClr val="000000"/>
                </a:solidFill>
              </a:rPr>
              <a:t>	Educator		     Student</a:t>
            </a:r>
          </a:p>
          <a:p>
            <a:pPr rtl="0" lvl="0" indent="-342900" marL="457200">
              <a:spcBef>
                <a:spcPts val="0"/>
              </a:spcBef>
              <a:buClr>
                <a:srgbClr val="000000"/>
              </a:buClr>
              <a:buSzPct val="100000"/>
              <a:buFont typeface="Arial"/>
              <a:buChar char="●"/>
            </a:pPr>
            <a:r>
              <a:rPr sz="1800" lang="en">
                <a:solidFill>
                  <a:srgbClr val="000000"/>
                </a:solidFill>
              </a:rPr>
              <a:t>Incorporate relevant history &amp; culture into curriculum (p.32)</a:t>
            </a:r>
          </a:p>
          <a:p>
            <a:pPr rtl="0" lvl="0" indent="-342900" marL="457200">
              <a:spcBef>
                <a:spcPts val="0"/>
              </a:spcBef>
              <a:buClr>
                <a:srgbClr val="000000"/>
              </a:buClr>
              <a:buSzPct val="100000"/>
              <a:buFont typeface="Arial"/>
              <a:buChar char="●"/>
            </a:pPr>
            <a:r>
              <a:rPr sz="1800" lang="en">
                <a:solidFill>
                  <a:srgbClr val="000000"/>
                </a:solidFill>
              </a:rPr>
              <a:t>Don’t talk about jobs &amp; money, encourage learning &amp; educating oneself (p.43)</a:t>
            </a:r>
          </a:p>
          <a:p>
            <a:pPr lvl="0" indent="-342900" marL="457200">
              <a:spcBef>
                <a:spcPts val="0"/>
              </a:spcBef>
              <a:buClr>
                <a:srgbClr val="000000"/>
              </a:buClr>
              <a:buSzPct val="100000"/>
              <a:buFont typeface="Arial"/>
              <a:buChar char="●"/>
            </a:pPr>
            <a:r>
              <a:rPr sz="1800" lang="en">
                <a:solidFill>
                  <a:srgbClr val="000000"/>
                </a:solidFill>
              </a:rPr>
              <a:t>Encourage students to join groups/classes outside of their norm (p. 32)</a:t>
            </a:r>
          </a:p>
        </p:txBody>
      </p:sp>
      <p:cxnSp>
        <p:nvCxnSpPr>
          <p:cNvPr id="70" name="Shape 70"/>
          <p:cNvCxnSpPr/>
          <p:nvPr/>
        </p:nvCxnSpPr>
        <p:spPr>
          <a:xfrm>
            <a:off y="3286275" x="2182700"/>
            <a:ext cy="8399" cx="846000"/>
          </a:xfrm>
          <a:prstGeom prst="straightConnector1">
            <a:avLst/>
          </a:prstGeom>
          <a:noFill/>
          <a:ln w="19050" cap="flat">
            <a:solidFill>
              <a:schemeClr val="dk2"/>
            </a:solidFill>
            <a:prstDash val="solid"/>
            <a:round/>
            <a:headEnd w="lg" len="lg" type="none"/>
            <a:tailEnd w="lg" len="lg" type="triangle"/>
          </a:ln>
        </p:spPr>
      </p:cxnSp>
      <p:cxnSp>
        <p:nvCxnSpPr>
          <p:cNvPr id="71" name="Shape 71"/>
          <p:cNvCxnSpPr/>
          <p:nvPr/>
        </p:nvCxnSpPr>
        <p:spPr>
          <a:xfrm rot="10800000">
            <a:off y="3290475" x="2123400"/>
            <a:ext cy="0" cx="744599"/>
          </a:xfrm>
          <a:prstGeom prst="straightConnector1">
            <a:avLst/>
          </a:prstGeom>
          <a:noFill/>
          <a:ln w="19050" cap="flat">
            <a:solidFill>
              <a:schemeClr val="dk2"/>
            </a:solidFill>
            <a:prstDash val="solid"/>
            <a:round/>
            <a:headEnd w="lg" len="lg" type="none"/>
            <a:tailEnd w="lg" len="lg" type="triangle"/>
          </a:ln>
        </p:spPr>
      </p:cxn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y="0" x="0"/>
          <a:ext cy="0" cx="0"/>
          <a:chOff y="0" x="0"/>
          <a:chExt cy="0" cx="0"/>
        </a:xfrm>
      </p:grpSpPr>
      <p:sp>
        <p:nvSpPr>
          <p:cNvPr id="76" name="Shape 76"/>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Hidden Curriculum</a:t>
            </a:r>
          </a:p>
        </p:txBody>
      </p:sp>
      <p:sp>
        <p:nvSpPr>
          <p:cNvPr id="77" name="Shape 77"/>
          <p:cNvSpPr txBox="1"/>
          <p:nvPr>
            <p:ph idx="1" type="body"/>
          </p:nvPr>
        </p:nvSpPr>
        <p:spPr>
          <a:xfrm>
            <a:off y="1460499" x="457200"/>
            <a:ext cy="1700099" cx="8229600"/>
          </a:xfrm>
          <a:prstGeom prst="rect">
            <a:avLst/>
          </a:prstGeom>
        </p:spPr>
        <p:txBody>
          <a:bodyPr bIns="91425" rIns="91425" lIns="91425" tIns="91425" anchor="t" anchorCtr="0">
            <a:noAutofit/>
          </a:bodyPr>
          <a:lstStyle/>
          <a:p>
            <a:pPr rtl="0" lvl="0">
              <a:spcBef>
                <a:spcPts val="0"/>
              </a:spcBef>
              <a:buClr>
                <a:schemeClr val="dk1"/>
              </a:buClr>
              <a:buSzPct val="61111"/>
              <a:buFont typeface="Arial"/>
              <a:buNone/>
            </a:pPr>
            <a:r>
              <a:rPr sz="1800" lang="en">
                <a:solidFill>
                  <a:schemeClr val="dk1"/>
                </a:solidFill>
              </a:rPr>
              <a:t>“The hidden curriculum related to race presents racial patterns as normal and effectively reinforces racial stereotypes.  When it is operative it can completely undermine efforts to raise student achievement because students may believe that altering racial patterns simply is not possible.” (p. 31)</a:t>
            </a:r>
          </a:p>
          <a:p>
            <a:pPr rtl="0" lvl="0">
              <a:spcBef>
                <a:spcPts val="0"/>
              </a:spcBef>
              <a:buClr>
                <a:schemeClr val="dk1"/>
              </a:buClr>
              <a:buFont typeface="Arial"/>
              <a:buNone/>
            </a:pPr>
            <a:r>
              <a:t/>
            </a:r>
            <a:endParaRPr sz="1800">
              <a:solidFill>
                <a:schemeClr val="dk1"/>
              </a:solidFill>
            </a:endParaRPr>
          </a:p>
          <a:p>
            <a:pPr rtl="0" lvl="0">
              <a:spcBef>
                <a:spcPts val="0"/>
              </a:spcBef>
              <a:buClr>
                <a:schemeClr val="dk1"/>
              </a:buClr>
              <a:buSzPct val="61111"/>
              <a:buFont typeface="Arial"/>
              <a:buNone/>
            </a:pPr>
            <a:r>
              <a:rPr u="sng" b="1" sz="1800" lang="en" i="1">
                <a:solidFill>
                  <a:schemeClr val="dk1"/>
                </a:solidFill>
              </a:rPr>
              <a:t>Questions:</a:t>
            </a:r>
          </a:p>
          <a:p>
            <a:pPr rtl="0" lvl="0" indent="-342900" marL="457200">
              <a:spcBef>
                <a:spcPts val="0"/>
              </a:spcBef>
              <a:buClr>
                <a:schemeClr val="dk1"/>
              </a:buClr>
              <a:buSzPct val="100000"/>
              <a:buFont typeface="Arial"/>
              <a:buAutoNum type="arabicPeriod"/>
            </a:pPr>
            <a:r>
              <a:rPr sz="1800" lang="en">
                <a:solidFill>
                  <a:schemeClr val="dk1"/>
                </a:solidFill>
              </a:rPr>
              <a:t>Can you think of an instance when you witnessed this?</a:t>
            </a:r>
          </a:p>
          <a:p>
            <a:pPr rtl="0" lvl="0" indent="-342900" marL="457200">
              <a:spcBef>
                <a:spcPts val="0"/>
              </a:spcBef>
              <a:buClr>
                <a:schemeClr val="dk1"/>
              </a:buClr>
              <a:buSzPct val="100000"/>
              <a:buFont typeface="Arial"/>
              <a:buAutoNum type="arabicPeriod"/>
            </a:pPr>
            <a:r>
              <a:rPr sz="1800" lang="en">
                <a:solidFill>
                  <a:schemeClr val="dk1"/>
                </a:solidFill>
              </a:rPr>
              <a:t>How can you be an agent of change to help remove any hidden curriculums inside your building or classroom?</a:t>
            </a:r>
          </a:p>
          <a:p>
            <a:pPr lvl="0" indent="-342900" marL="457200">
              <a:spcBef>
                <a:spcPts val="0"/>
              </a:spcBef>
              <a:buClr>
                <a:schemeClr val="dk1"/>
              </a:buClr>
              <a:buSzPct val="100000"/>
              <a:buFont typeface="Arial"/>
              <a:buAutoNum type="arabicPeriod"/>
            </a:pPr>
            <a:r>
              <a:rPr sz="1800" lang="en">
                <a:solidFill>
                  <a:schemeClr val="dk1"/>
                </a:solidFill>
              </a:rPr>
              <a:t>How can you encourage students to believe altering racial patterns </a:t>
            </a:r>
            <a:r>
              <a:rPr sz="1800" lang="en" i="1">
                <a:solidFill>
                  <a:schemeClr val="dk1"/>
                </a:solidFill>
              </a:rPr>
              <a:t>is</a:t>
            </a:r>
            <a:r>
              <a:rPr sz="1800" lang="en">
                <a:solidFill>
                  <a:schemeClr val="dk1"/>
                </a:solidFill>
              </a:rPr>
              <a:t> possible?</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0" end="0"/>
                                            </p:txEl>
                                          </p:spTgt>
                                        </p:tgtEl>
                                        <p:attrNameLst>
                                          <p:attrName>style.visibility</p:attrName>
                                        </p:attrNameLst>
                                      </p:cBhvr>
                                      <p:to>
                                        <p:strVal val="visible"/>
                                      </p:to>
                                    </p:set>
                                    <p:animEffect transition="in" filter="fade">
                                      <p:cBhvr>
                                        <p:cTn dur="1000"/>
                                        <p:tgtEl>
                                          <p:spTgt spid="77">
                                            <p:txEl>
                                              <p:pRg st="0" end="0"/>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1" end="1"/>
                                            </p:txEl>
                                          </p:spTgt>
                                        </p:tgtEl>
                                        <p:attrNameLst>
                                          <p:attrName>style.visibility</p:attrName>
                                        </p:attrNameLst>
                                      </p:cBhvr>
                                      <p:to>
                                        <p:strVal val="visible"/>
                                      </p:to>
                                    </p:set>
                                    <p:animEffect transition="in" filter="fade">
                                      <p:cBhvr>
                                        <p:cTn dur="1000"/>
                                        <p:tgtEl>
                                          <p:spTgt spid="77">
                                            <p:txEl>
                                              <p:pRg st="1" end="1"/>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2" end="2"/>
                                            </p:txEl>
                                          </p:spTgt>
                                        </p:tgtEl>
                                        <p:attrNameLst>
                                          <p:attrName>style.visibility</p:attrName>
                                        </p:attrNameLst>
                                      </p:cBhvr>
                                      <p:to>
                                        <p:strVal val="visible"/>
                                      </p:to>
                                    </p:set>
                                    <p:animEffect transition="in" filter="fade">
                                      <p:cBhvr>
                                        <p:cTn dur="1000"/>
                                        <p:tgtEl>
                                          <p:spTgt spid="77">
                                            <p:txEl>
                                              <p:pRg st="2" end="2"/>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3" end="3"/>
                                            </p:txEl>
                                          </p:spTgt>
                                        </p:tgtEl>
                                        <p:attrNameLst>
                                          <p:attrName>style.visibility</p:attrName>
                                        </p:attrNameLst>
                                      </p:cBhvr>
                                      <p:to>
                                        <p:strVal val="visible"/>
                                      </p:to>
                                    </p:set>
                                    <p:animEffect transition="in" filter="fade">
                                      <p:cBhvr>
                                        <p:cTn dur="1000"/>
                                        <p:tgtEl>
                                          <p:spTgt spid="77">
                                            <p:txEl>
                                              <p:pRg st="3" end="3"/>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4" end="4"/>
                                            </p:txEl>
                                          </p:spTgt>
                                        </p:tgtEl>
                                        <p:attrNameLst>
                                          <p:attrName>style.visibility</p:attrName>
                                        </p:attrNameLst>
                                      </p:cBhvr>
                                      <p:to>
                                        <p:strVal val="visible"/>
                                      </p:to>
                                    </p:set>
                                    <p:animEffect transition="in" filter="fade">
                                      <p:cBhvr>
                                        <p:cTn dur="1000"/>
                                        <p:tgtEl>
                                          <p:spTgt spid="77">
                                            <p:txEl>
                                              <p:pRg st="4" end="4"/>
                                            </p:txEl>
                                          </p:spTgt>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77">
                                            <p:txEl>
                                              <p:pRg st="5" end="5"/>
                                            </p:txEl>
                                          </p:spTgt>
                                        </p:tgtEl>
                                        <p:attrNameLst>
                                          <p:attrName>style.visibility</p:attrName>
                                        </p:attrNameLst>
                                      </p:cBhvr>
                                      <p:to>
                                        <p:strVal val="visible"/>
                                      </p:to>
                                    </p:set>
                                    <p:animEffect transition="in" filter="fade">
                                      <p:cBhvr>
                                        <p:cTn dur="1000"/>
                                        <p:tgtEl>
                                          <p:spTgt spid="77">
                                            <p:txEl>
                                              <p:pRg st="5" end="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Bullying</a:t>
            </a:r>
          </a:p>
        </p:txBody>
      </p:sp>
      <p:sp>
        <p:nvSpPr>
          <p:cNvPr id="83" name="Shape 83"/>
          <p:cNvSpPr txBox="1"/>
          <p:nvPr>
            <p:ph idx="1" type="body"/>
          </p:nvPr>
        </p:nvSpPr>
        <p:spPr>
          <a:xfrm>
            <a:off y="1512800" x="313275"/>
            <a:ext cy="3465299" cx="4569900"/>
          </a:xfrm>
          <a:prstGeom prst="rect">
            <a:avLst/>
          </a:prstGeom>
        </p:spPr>
        <p:txBody>
          <a:bodyPr bIns="91425" rIns="91425" lIns="91425" tIns="91425" anchor="t" anchorCtr="0">
            <a:noAutofit/>
          </a:bodyPr>
          <a:lstStyle/>
          <a:p>
            <a:pPr rtl="0" lvl="0" indent="-374650" marL="457200">
              <a:spcBef>
                <a:spcPts val="0"/>
              </a:spcBef>
              <a:buClr>
                <a:schemeClr val="dk2"/>
              </a:buClr>
              <a:buSzPct val="100000"/>
              <a:buFont typeface="Arial"/>
              <a:buChar char="●"/>
            </a:pPr>
            <a:r>
              <a:rPr sz="2300" lang="en"/>
              <a:t>Causes torment, fear, isolation, and anger</a:t>
            </a:r>
          </a:p>
          <a:p>
            <a:pPr rtl="0" lvl="0">
              <a:spcBef>
                <a:spcPts val="0"/>
              </a:spcBef>
              <a:buNone/>
            </a:pPr>
            <a:r>
              <a:t/>
            </a:r>
            <a:endParaRPr sz="1000"/>
          </a:p>
          <a:p>
            <a:pPr lvl="0" indent="-342900" marL="457200">
              <a:spcBef>
                <a:spcPts val="0"/>
              </a:spcBef>
              <a:buClr>
                <a:schemeClr val="dk2"/>
              </a:buClr>
              <a:buSzPct val="75000"/>
              <a:buFont typeface="Arial"/>
              <a:buChar char="●"/>
            </a:pPr>
            <a:r>
              <a:rPr sz="2400" lang="en"/>
              <a:t>Many students who have acted out in “violent glories” trying to demand respect for themselves experienced various forms of bullying.</a:t>
            </a:r>
            <a:r>
              <a:rPr sz="1800" lang="en"/>
              <a:t> (p.74)</a:t>
            </a:r>
          </a:p>
        </p:txBody>
      </p:sp>
      <p:pic>
        <p:nvPicPr>
          <p:cNvPr id="84" name="Shape 84"/>
          <p:cNvPicPr preferRelativeResize="0"/>
          <p:nvPr/>
        </p:nvPicPr>
        <p:blipFill>
          <a:blip r:embed="rId3"/>
          <a:stretch>
            <a:fillRect/>
          </a:stretch>
        </p:blipFill>
        <p:spPr>
          <a:xfrm>
            <a:off y="1512800" x="4883175"/>
            <a:ext cy="3465300" cx="3761399"/>
          </a:xfrm>
          <a:prstGeom prst="rect">
            <a:avLst/>
          </a:prstGeom>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y="0" x="0"/>
          <a:ext cy="0" cx="0"/>
          <a:chOff y="0" x="0"/>
          <a:chExt cy="0" cx="0"/>
        </a:xfrm>
      </p:grpSpPr>
      <p:sp>
        <p:nvSpPr>
          <p:cNvPr id="89" name="Shape 89"/>
          <p:cNvSpPr txBox="1"/>
          <p:nvPr>
            <p:ph type="title"/>
          </p:nvPr>
        </p:nvSpPr>
        <p:spPr>
          <a:xfrm>
            <a:off y="205977" x="457200"/>
            <a:ext cy="1141499" cx="8229600"/>
          </a:xfrm>
          <a:prstGeom prst="rect">
            <a:avLst/>
          </a:prstGeom>
        </p:spPr>
        <p:txBody>
          <a:bodyPr bIns="91425" rIns="91425" lIns="91425" tIns="91425" anchor="b" anchorCtr="0">
            <a:noAutofit/>
          </a:bodyPr>
          <a:lstStyle/>
          <a:p>
            <a:pPr>
              <a:spcBef>
                <a:spcPts val="0"/>
              </a:spcBef>
              <a:buNone/>
            </a:pPr>
            <a:r>
              <a:rPr lang="en"/>
              <a:t>Bullying</a:t>
            </a:r>
          </a:p>
        </p:txBody>
      </p:sp>
      <p:sp>
        <p:nvSpPr>
          <p:cNvPr id="90" name="Shape 90"/>
          <p:cNvSpPr txBox="1"/>
          <p:nvPr>
            <p:ph idx="1" type="body"/>
          </p:nvPr>
        </p:nvSpPr>
        <p:spPr>
          <a:xfrm>
            <a:off y="1460500" x="457200"/>
            <a:ext cy="1495200" cx="8229600"/>
          </a:xfrm>
          <a:prstGeom prst="rect">
            <a:avLst/>
          </a:prstGeom>
          <a:solidFill>
            <a:srgbClr val="B6D7A8"/>
          </a:solidFill>
        </p:spPr>
        <p:txBody>
          <a:bodyPr bIns="91425" rIns="91425" lIns="91425" tIns="91425" anchor="t" anchorCtr="0">
            <a:noAutofit/>
          </a:bodyPr>
          <a:lstStyle/>
          <a:p>
            <a:pPr rtl="0" lvl="0">
              <a:spcBef>
                <a:spcPts val="0"/>
              </a:spcBef>
              <a:buNone/>
            </a:pPr>
            <a:r>
              <a:rPr lang="en"/>
              <a:t>“They felt they had no other friends to validate their fragile and threatened identities; they felt that school authorities and parents would be unresponsive to their plight; and they had no access to other methods of self-affirmation” (p.75).</a:t>
            </a:r>
          </a:p>
          <a:p>
            <a:pPr>
              <a:spcBef>
                <a:spcPts val="0"/>
              </a:spcBef>
              <a:buNone/>
            </a:pPr>
            <a:r>
              <a:t/>
            </a:r>
            <a:endParaRPr/>
          </a:p>
        </p:txBody>
      </p:sp>
      <p:sp>
        <p:nvSpPr>
          <p:cNvPr id="91" name="Shape 91"/>
          <p:cNvSpPr txBox="1"/>
          <p:nvPr/>
        </p:nvSpPr>
        <p:spPr>
          <a:xfrm>
            <a:off y="2955625" x="118525"/>
            <a:ext cy="2094299" cx="6422399"/>
          </a:xfrm>
          <a:prstGeom prst="rect">
            <a:avLst/>
          </a:prstGeom>
        </p:spPr>
        <p:txBody>
          <a:bodyPr bIns="91425" rIns="91425" lIns="91425" tIns="91425" anchor="t" anchorCtr="0">
            <a:noAutofit/>
          </a:bodyPr>
          <a:lstStyle/>
          <a:p>
            <a:pPr rtl="0" lvl="0" indent="-361950" marL="457200">
              <a:spcBef>
                <a:spcPts val="600"/>
              </a:spcBef>
              <a:buClr>
                <a:srgbClr val="000000"/>
              </a:buClr>
              <a:buSzPct val="100000"/>
              <a:buFont typeface="Arial"/>
              <a:buChar char="●"/>
            </a:pPr>
            <a:r>
              <a:rPr b="1" sz="2100" lang="en">
                <a:solidFill>
                  <a:schemeClr val="dk2"/>
                </a:solidFill>
              </a:rPr>
              <a:t>Be aware of withdrawn students.</a:t>
            </a:r>
          </a:p>
          <a:p>
            <a:pPr rtl="0" lvl="0" indent="-361950" marL="457200">
              <a:spcBef>
                <a:spcPts val="600"/>
              </a:spcBef>
              <a:buClr>
                <a:srgbClr val="000000"/>
              </a:buClr>
              <a:buSzPct val="100000"/>
              <a:buFont typeface="Arial"/>
              <a:buChar char="●"/>
            </a:pPr>
            <a:r>
              <a:rPr b="1" sz="2100" lang="en">
                <a:solidFill>
                  <a:schemeClr val="dk2"/>
                </a:solidFill>
              </a:rPr>
              <a:t>Praise students on what they are doing well.</a:t>
            </a:r>
          </a:p>
          <a:p>
            <a:pPr rtl="0" lvl="0" indent="-361950" marL="457200">
              <a:spcBef>
                <a:spcPts val="600"/>
              </a:spcBef>
              <a:buClr>
                <a:srgbClr val="000000"/>
              </a:buClr>
              <a:buSzPct val="100000"/>
              <a:buFont typeface="Arial"/>
              <a:buChar char="●"/>
            </a:pPr>
            <a:r>
              <a:rPr b="1" sz="2100" lang="en">
                <a:solidFill>
                  <a:schemeClr val="dk2"/>
                </a:solidFill>
              </a:rPr>
              <a:t>Let students know that you care, be human.</a:t>
            </a:r>
          </a:p>
          <a:p>
            <a:pPr rtl="0" lvl="0" indent="-361950" marL="457200">
              <a:spcBef>
                <a:spcPts val="600"/>
              </a:spcBef>
              <a:buClr>
                <a:schemeClr val="dk2"/>
              </a:buClr>
              <a:buSzPct val="100000"/>
              <a:buFont typeface="Arial"/>
              <a:buChar char="●"/>
            </a:pPr>
            <a:r>
              <a:rPr b="1" sz="2100" lang="en">
                <a:solidFill>
                  <a:schemeClr val="dk2"/>
                </a:solidFill>
              </a:rPr>
              <a:t>Create a school/classroom environment that doesn’t tolerate bullying in any form</a:t>
            </a:r>
          </a:p>
        </p:txBody>
      </p:sp>
      <p:pic>
        <p:nvPicPr>
          <p:cNvPr id="92" name="Shape 92"/>
          <p:cNvPicPr preferRelativeResize="0"/>
          <p:nvPr/>
        </p:nvPicPr>
        <p:blipFill>
          <a:blip r:embed="rId3"/>
          <a:stretch>
            <a:fillRect/>
          </a:stretch>
        </p:blipFill>
        <p:spPr>
          <a:xfrm>
            <a:off y="3068725" x="6485550"/>
            <a:ext cy="1815699" cx="2488299"/>
          </a:xfrm>
          <a:prstGeom prst="rect">
            <a:avLst/>
          </a:prstGeom>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name="modern">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